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906000" cy="6858000" type="A4"/>
  <p:notesSz cx="9906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53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320802"/>
            <a:ext cx="9906000" cy="0"/>
          </a:xfrm>
          <a:custGeom>
            <a:avLst/>
            <a:gdLst/>
            <a:ahLst/>
            <a:cxnLst/>
            <a:rect l="l" t="t" r="r" b="b"/>
            <a:pathLst>
              <a:path w="9906000">
                <a:moveTo>
                  <a:pt x="0" y="0"/>
                </a:moveTo>
                <a:lnTo>
                  <a:pt x="990600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5300" y="274320"/>
            <a:ext cx="89154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4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4C50524A-8938-402C-A937-5E42E6172DA8}"/>
              </a:ext>
            </a:extLst>
          </p:cNvPr>
          <p:cNvSpPr/>
          <p:nvPr/>
        </p:nvSpPr>
        <p:spPr>
          <a:xfrm>
            <a:off x="380999" y="4624365"/>
            <a:ext cx="6547789" cy="2154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bject 58"/>
          <p:cNvSpPr txBox="1"/>
          <p:nvPr/>
        </p:nvSpPr>
        <p:spPr>
          <a:xfrm>
            <a:off x="901700" y="77154"/>
            <a:ext cx="175323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spc="-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809999" y="77154"/>
            <a:ext cx="229941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1200" dirty="0" smtClean="0">
                <a:latin typeface="Arial"/>
                <a:cs typeface="Arial"/>
              </a:rPr>
              <a:t>Cooking </a:t>
            </a:r>
            <a:r>
              <a:rPr lang="en-GB" sz="1200" smtClean="0">
                <a:latin typeface="Arial"/>
                <a:cs typeface="Arial"/>
              </a:rPr>
              <a:t>and Nutrition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928789" y="77154"/>
            <a:ext cx="207581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dirty="0">
                <a:solidFill>
                  <a:srgbClr val="00007F"/>
                </a:solidFill>
                <a:latin typeface="Arial"/>
                <a:cs typeface="Arial"/>
              </a:rPr>
              <a:t>DT</a:t>
            </a:r>
            <a:r>
              <a:rPr sz="1200" spc="-5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007F"/>
                </a:solidFill>
                <a:latin typeface="Arial"/>
                <a:cs typeface="Arial"/>
              </a:rPr>
              <a:t>Knowledge</a:t>
            </a:r>
            <a:r>
              <a:rPr sz="1200" spc="-5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007F"/>
                </a:solidFill>
                <a:latin typeface="Arial"/>
                <a:cs typeface="Arial"/>
              </a:rPr>
              <a:t>Organiser</a:t>
            </a:r>
            <a:endParaRPr sz="1200" dirty="0">
              <a:latin typeface="Arial"/>
              <a:cs typeface="Arial"/>
            </a:endParaRPr>
          </a:p>
        </p:txBody>
      </p: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44DB095F-245B-4263-AB4E-67B0188A9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956386"/>
              </p:ext>
            </p:extLst>
          </p:nvPr>
        </p:nvGraphicFramePr>
        <p:xfrm>
          <a:off x="380999" y="363112"/>
          <a:ext cx="9220200" cy="4777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3400">
                  <a:extLst>
                    <a:ext uri="{9D8B030D-6E8A-4147-A177-3AD203B41FA5}">
                      <a16:colId xmlns:a16="http://schemas.microsoft.com/office/drawing/2014/main" val="2824947943"/>
                    </a:ext>
                  </a:extLst>
                </a:gridCol>
                <a:gridCol w="3073400">
                  <a:extLst>
                    <a:ext uri="{9D8B030D-6E8A-4147-A177-3AD203B41FA5}">
                      <a16:colId xmlns:a16="http://schemas.microsoft.com/office/drawing/2014/main" val="3963182340"/>
                    </a:ext>
                  </a:extLst>
                </a:gridCol>
                <a:gridCol w="1092201">
                  <a:extLst>
                    <a:ext uri="{9D8B030D-6E8A-4147-A177-3AD203B41FA5}">
                      <a16:colId xmlns:a16="http://schemas.microsoft.com/office/drawing/2014/main" val="2530668945"/>
                    </a:ext>
                  </a:extLst>
                </a:gridCol>
                <a:gridCol w="1981199">
                  <a:extLst>
                    <a:ext uri="{9D8B030D-6E8A-4147-A177-3AD203B41FA5}">
                      <a16:colId xmlns:a16="http://schemas.microsoft.com/office/drawing/2014/main" val="4429093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Key Knowledge and Skills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Evaluate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Vocabulary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565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Cut, peel and grate ingredients safely and hygienically.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dirty="0"/>
                        <a:t>Would I change any ingredient and why?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Hygiene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Keeping clean and healthy and free from germs.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197395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r>
                        <a:rPr lang="en-GB" sz="1200" dirty="0"/>
                        <a:t>Measure and weigh using measuring cups or electronic scales.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211963"/>
                  </a:ext>
                </a:extLst>
              </a:tr>
              <a:tr h="3664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200" dirty="0"/>
                        <a:t>Fruit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dirty="0"/>
                        <a:t>Grows on plants and contains the seeds. Part of a plant that people eat.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3731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Which ingredient did I like the most?</a:t>
                      </a:r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98657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Assemble or cook </a:t>
                      </a:r>
                      <a:r>
                        <a:rPr lang="en-GB" sz="1200" dirty="0" smtClean="0"/>
                        <a:t>ingredients. 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63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Vegetable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Part of a plant that people eat.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768205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r>
                        <a:rPr lang="en-GB" sz="1200" dirty="0"/>
                        <a:t>Understand the food hygiene procedure before cooking – clean and tidy cooking area, wash hands, remove jewellery. Put on an apron, tie back long hair.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359017"/>
                  </a:ext>
                </a:extLst>
              </a:tr>
              <a:tr h="13340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200" dirty="0"/>
                        <a:t>Recipe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dirty="0"/>
                        <a:t>A list of ingredients and instructions for preparing and cooking food.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83945"/>
                  </a:ext>
                </a:extLst>
              </a:tr>
              <a:tr h="3569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Could I mix, peel, grate and cut safely?</a:t>
                      </a:r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087795"/>
                  </a:ext>
                </a:extLst>
              </a:tr>
              <a:tr h="149752">
                <a:tc rowSpan="4">
                  <a:txBody>
                    <a:bodyPr/>
                    <a:lstStyle/>
                    <a:p>
                      <a:r>
                        <a:rPr lang="en-GB" sz="1200" dirty="0"/>
                        <a:t>Understand the food hygiene procedure after cooking – clean down surfaces, put ingredients away, wash equipment and dry equipment.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572548"/>
                  </a:ext>
                </a:extLst>
              </a:tr>
              <a:tr h="307448">
                <a:tc vMerge="1">
                  <a:txBody>
                    <a:bodyPr/>
                    <a:lstStyle/>
                    <a:p>
                      <a:r>
                        <a:rPr lang="en-GB" sz="1100" dirty="0"/>
                        <a:t>Understand the food hygiene procedure after cooking – clean down surfaces, put ingredients away, wash equipment and dry equipment.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/>
                        <a:t>Scales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Machine for weighing things. 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80542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/>
                        <a:t>Vitamins</a:t>
                      </a:r>
                      <a:endParaRPr lang="en-GB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dirty="0"/>
                        <a:t>Substances that are found in foods that the body needs to keep healthy. 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197283"/>
                  </a:ext>
                </a:extLst>
              </a:tr>
              <a:tr h="2622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Would I slice or prepare any of the ingredients differently next time?</a:t>
                      </a:r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486276"/>
                  </a:ext>
                </a:extLst>
              </a:tr>
              <a:tr h="330308">
                <a:tc>
                  <a:txBody>
                    <a:bodyPr/>
                    <a:lstStyle/>
                    <a:p>
                      <a:r>
                        <a:rPr lang="en-GB" sz="1200" dirty="0"/>
                        <a:t>Use peeler, grater and knife safely.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351149"/>
                  </a:ext>
                </a:extLst>
              </a:tr>
              <a:tr h="271672"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Understand the food groups.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200"/>
                        <a:t>Balanced diet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/>
                        <a:t>D</a:t>
                      </a:r>
                      <a:r>
                        <a:rPr lang="en-GB" sz="1200" smtClean="0"/>
                        <a:t>iet </a:t>
                      </a:r>
                      <a:r>
                        <a:rPr lang="en-GB" sz="1200" dirty="0"/>
                        <a:t>which has all of the right kinds of food for being healthy. 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515110"/>
                  </a:ext>
                </a:extLst>
              </a:tr>
              <a:tr h="109328"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dirty="0"/>
                        <a:t>If I could change or add an ingredient to my biscuit what would it be and why?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78208"/>
                  </a:ext>
                </a:extLst>
              </a:tr>
              <a:tr h="170180">
                <a:tc rowSpan="2">
                  <a:txBody>
                    <a:bodyPr/>
                    <a:lstStyle/>
                    <a:p>
                      <a:r>
                        <a:rPr lang="en-GB" sz="1200" dirty="0"/>
                        <a:t>Evaluate their ideas against a design criteria that has been created as a class.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008517"/>
                  </a:ext>
                </a:extLst>
              </a:tr>
              <a:tr h="497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Grater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 kitchen utensil with sharp holes.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369251"/>
                  </a:ext>
                </a:extLst>
              </a:tr>
            </a:tbl>
          </a:graphicData>
        </a:graphic>
      </p:graphicFrame>
      <p:sp>
        <p:nvSpPr>
          <p:cNvPr id="64" name="TextBox 63">
            <a:extLst>
              <a:ext uri="{FF2B5EF4-FFF2-40B4-BE49-F238E27FC236}">
                <a16:creationId xmlns:a16="http://schemas.microsoft.com/office/drawing/2014/main" id="{FB90D46B-5BFB-4D3A-A362-FC5F082B68E2}"/>
              </a:ext>
            </a:extLst>
          </p:cNvPr>
          <p:cNvSpPr txBox="1"/>
          <p:nvPr/>
        </p:nvSpPr>
        <p:spPr>
          <a:xfrm>
            <a:off x="7028435" y="5152539"/>
            <a:ext cx="2496566" cy="166199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Outcome</a:t>
            </a:r>
            <a:r>
              <a:rPr lang="en-GB" sz="1200" b="1" dirty="0"/>
              <a:t> </a:t>
            </a:r>
            <a:r>
              <a:rPr lang="en-GB" sz="1200" b="1"/>
              <a:t>– </a:t>
            </a:r>
            <a:r>
              <a:rPr lang="en-GB" sz="1200" b="1" smtClean="0"/>
              <a:t>To </a:t>
            </a:r>
            <a:endParaRPr lang="en-GB" sz="1200" b="1" dirty="0"/>
          </a:p>
          <a:p>
            <a:r>
              <a:rPr lang="en-GB" sz="1200" b="1" dirty="0"/>
              <a:t>follow a recipe </a:t>
            </a:r>
          </a:p>
          <a:p>
            <a:r>
              <a:rPr lang="en-GB" sz="1200" b="1" dirty="0"/>
              <a:t>to make healthy </a:t>
            </a:r>
          </a:p>
          <a:p>
            <a:r>
              <a:rPr lang="en-GB" sz="1200" b="1" dirty="0"/>
              <a:t>carrot cookies for </a:t>
            </a:r>
          </a:p>
          <a:p>
            <a:r>
              <a:rPr lang="en-GB" sz="1200" b="1" dirty="0"/>
              <a:t>harvest festival.</a:t>
            </a:r>
          </a:p>
          <a:p>
            <a:endParaRPr lang="en-GB" sz="1400" b="1" dirty="0"/>
          </a:p>
          <a:p>
            <a:endParaRPr lang="en-GB" sz="1400" b="1" dirty="0"/>
          </a:p>
          <a:p>
            <a:endParaRPr lang="en-GB" sz="1400" b="1" dirty="0"/>
          </a:p>
        </p:txBody>
      </p:sp>
      <p:sp>
        <p:nvSpPr>
          <p:cNvPr id="12" name="object 59">
            <a:extLst>
              <a:ext uri="{FF2B5EF4-FFF2-40B4-BE49-F238E27FC236}">
                <a16:creationId xmlns:a16="http://schemas.microsoft.com/office/drawing/2014/main" id="{87BEAAF2-7C53-4668-B940-C4C672758246}"/>
              </a:ext>
            </a:extLst>
          </p:cNvPr>
          <p:cNvSpPr txBox="1"/>
          <p:nvPr/>
        </p:nvSpPr>
        <p:spPr>
          <a:xfrm>
            <a:off x="82321" y="89215"/>
            <a:ext cx="229941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007F"/>
                </a:solidFill>
                <a:latin typeface="Arial"/>
                <a:cs typeface="Arial"/>
              </a:rPr>
              <a:t>Year</a:t>
            </a:r>
            <a:r>
              <a:rPr sz="1200" spc="-2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007F"/>
                </a:solidFill>
                <a:latin typeface="Arial"/>
                <a:cs typeface="Arial"/>
              </a:rPr>
              <a:t>1</a:t>
            </a:r>
            <a:r>
              <a:rPr sz="1200" spc="-2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endParaRPr sz="1200" dirty="0">
              <a:latin typeface="Arial"/>
              <a:cs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C3D829D-E2BE-4949-AA28-E28CAE5B76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202155"/>
            <a:ext cx="1924532" cy="14341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549D460-CC29-44D9-A166-99D3E7B44B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7933" y="5371625"/>
            <a:ext cx="4341757" cy="109518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2ABBFFD-FA25-43A3-BBCF-0C5DB67CAB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8200" y="5202155"/>
            <a:ext cx="990600" cy="155358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287</Words>
  <Application>Microsoft Office PowerPoint</Application>
  <PresentationFormat>A4 Paper (210x297 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McMullen</dc:creator>
  <cp:lastModifiedBy>Windows User</cp:lastModifiedBy>
  <cp:revision>20</cp:revision>
  <dcterms:created xsi:type="dcterms:W3CDTF">2021-02-24T19:06:38Z</dcterms:created>
  <dcterms:modified xsi:type="dcterms:W3CDTF">2024-01-07T17:17:48Z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2021-02-24T00:00:00Z</vt:filetime>
  </property>
</Properties>
</file>