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9906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253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11813" y="0"/>
            <a:ext cx="42926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3DCBE-072E-49E8-908B-49EBAC0EF098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0600" y="3300413"/>
            <a:ext cx="79248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2926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11813" y="6513513"/>
            <a:ext cx="42926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F6C74-2DB4-48DA-87A1-1437A247F7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891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F6C74-2DB4-48DA-87A1-1437A247F7F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661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320802"/>
            <a:ext cx="9906000" cy="0"/>
          </a:xfrm>
          <a:custGeom>
            <a:avLst/>
            <a:gdLst/>
            <a:ahLst/>
            <a:cxnLst/>
            <a:rect l="l" t="t" r="r" b="b"/>
            <a:pathLst>
              <a:path w="9906000">
                <a:moveTo>
                  <a:pt x="0" y="0"/>
                </a:moveTo>
                <a:lnTo>
                  <a:pt x="990600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5300" y="274320"/>
            <a:ext cx="89154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300" y="1577340"/>
            <a:ext cx="89154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4C50524A-8938-402C-A937-5E42E6172DA8}"/>
              </a:ext>
            </a:extLst>
          </p:cNvPr>
          <p:cNvSpPr/>
          <p:nvPr/>
        </p:nvSpPr>
        <p:spPr>
          <a:xfrm>
            <a:off x="380999" y="4624365"/>
            <a:ext cx="6547789" cy="2154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bject 58"/>
          <p:cNvSpPr txBox="1"/>
          <p:nvPr/>
        </p:nvSpPr>
        <p:spPr>
          <a:xfrm>
            <a:off x="901700" y="77154"/>
            <a:ext cx="175323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200" spc="-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809999" y="77154"/>
            <a:ext cx="229941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GB" sz="1200" dirty="0" smtClean="0">
                <a:latin typeface="Arial"/>
                <a:cs typeface="Arial"/>
              </a:rPr>
              <a:t>Structures and Mechanisms.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928789" y="77154"/>
            <a:ext cx="207581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200" dirty="0">
                <a:solidFill>
                  <a:srgbClr val="00007F"/>
                </a:solidFill>
                <a:latin typeface="Arial"/>
                <a:cs typeface="Arial"/>
              </a:rPr>
              <a:t>DT</a:t>
            </a:r>
            <a:r>
              <a:rPr sz="1200" spc="-5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007F"/>
                </a:solidFill>
                <a:latin typeface="Arial"/>
                <a:cs typeface="Arial"/>
              </a:rPr>
              <a:t>Knowledge</a:t>
            </a:r>
            <a:r>
              <a:rPr sz="1200" spc="-5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007F"/>
                </a:solidFill>
                <a:latin typeface="Arial"/>
                <a:cs typeface="Arial"/>
              </a:rPr>
              <a:t>Organiser</a:t>
            </a:r>
            <a:endParaRPr sz="1200" dirty="0">
              <a:latin typeface="Arial"/>
              <a:cs typeface="Arial"/>
            </a:endParaRPr>
          </a:p>
        </p:txBody>
      </p:sp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44DB095F-245B-4263-AB4E-67B0188A9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186157"/>
              </p:ext>
            </p:extLst>
          </p:nvPr>
        </p:nvGraphicFramePr>
        <p:xfrm>
          <a:off x="273404" y="404069"/>
          <a:ext cx="9372600" cy="5058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824947943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3963182340"/>
                    </a:ext>
                  </a:extLst>
                </a:gridCol>
                <a:gridCol w="1110254">
                  <a:extLst>
                    <a:ext uri="{9D8B030D-6E8A-4147-A177-3AD203B41FA5}">
                      <a16:colId xmlns:a16="http://schemas.microsoft.com/office/drawing/2014/main" val="2530668945"/>
                    </a:ext>
                  </a:extLst>
                </a:gridCol>
                <a:gridCol w="2013946">
                  <a:extLst>
                    <a:ext uri="{9D8B030D-6E8A-4147-A177-3AD203B41FA5}">
                      <a16:colId xmlns:a16="http://schemas.microsoft.com/office/drawing/2014/main" val="4429093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Key Knowledge and Skills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Evaluate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Vocabulary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565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To use a given design criteria to inform your design.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What do you like</a:t>
                      </a:r>
                      <a:r>
                        <a:rPr lang="en-GB" sz="1200" baseline="0" dirty="0" smtClean="0"/>
                        <a:t> about the home? How well has it been made? What materials have been used? Is it fit for purpose? (Show an existing product)</a:t>
                      </a:r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Structure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A building or other object constructed from several parts.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197395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To generate</a:t>
                      </a:r>
                      <a:r>
                        <a:rPr lang="en-GB" sz="1200" baseline="0" dirty="0" smtClean="0"/>
                        <a:t> realistic ideas, focussing on the needs of the user.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211963"/>
                  </a:ext>
                </a:extLst>
              </a:tr>
              <a:tr h="3664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Shell Structure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A 3 dimensional</a:t>
                      </a:r>
                      <a:r>
                        <a:rPr lang="en-GB" sz="1200" baseline="0" dirty="0" smtClean="0"/>
                        <a:t> solid structure.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37314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What went well with your design? 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98657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To describe the purpose</a:t>
                      </a:r>
                      <a:r>
                        <a:rPr lang="en-GB" sz="1200" baseline="0" dirty="0" smtClean="0"/>
                        <a:t> of their product.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63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Style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The appearance by which it is designed.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768205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To share and clarify ideas.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359017"/>
                  </a:ext>
                </a:extLst>
              </a:tr>
              <a:tr h="13340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Durable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Able to withstand pressure or damage. Needs to be hard wearing.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83945"/>
                  </a:ext>
                </a:extLst>
              </a:tr>
              <a:tr h="3569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Would</a:t>
                      </a:r>
                      <a:r>
                        <a:rPr lang="en-GB" sz="1200" baseline="0" dirty="0" smtClean="0"/>
                        <a:t> you change anything? Why?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087795"/>
                  </a:ext>
                </a:extLst>
              </a:tr>
              <a:tr h="149752"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To select</a:t>
                      </a:r>
                      <a:r>
                        <a:rPr lang="en-GB" sz="1200" baseline="0" dirty="0" smtClean="0"/>
                        <a:t> suitable materials and tools which are fit for purpose.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572548"/>
                  </a:ext>
                </a:extLst>
              </a:tr>
              <a:tr h="307448">
                <a:tc vMerge="1">
                  <a:txBody>
                    <a:bodyPr/>
                    <a:lstStyle/>
                    <a:p>
                      <a:r>
                        <a:rPr lang="en-GB" sz="1100" dirty="0"/>
                        <a:t>Understand the food hygiene procedure after cooking – clean down surfaces, put ingredients away, wash equipment and dry equipment.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3D Net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The net of a 3D shape is what it looks like if it is</a:t>
                      </a:r>
                      <a:r>
                        <a:rPr lang="en-GB" sz="1200" baseline="0" dirty="0" smtClean="0"/>
                        <a:t> opened out flat.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80542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Tabs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A small flap or strip of</a:t>
                      </a:r>
                      <a:r>
                        <a:rPr lang="en-GB" sz="1200" baseline="0" dirty="0" smtClean="0"/>
                        <a:t> material attached to hold, fasten something in place.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197283"/>
                  </a:ext>
                </a:extLst>
              </a:tr>
              <a:tr h="59259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Begin to measure, mark out and cut the shapes needed.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What did you find challenging? Why?</a:t>
                      </a:r>
                      <a:r>
                        <a:rPr lang="en-GB" sz="1200" baseline="0" dirty="0" smtClean="0"/>
                        <a:t> </a:t>
                      </a:r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486276"/>
                  </a:ext>
                </a:extLst>
              </a:tr>
              <a:tr h="271672"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Begin to assemble,</a:t>
                      </a:r>
                      <a:r>
                        <a:rPr lang="en-GB" sz="1200" baseline="0" dirty="0" smtClean="0"/>
                        <a:t> join and combine the materials chosen.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Folding/</a:t>
                      </a:r>
                    </a:p>
                    <a:p>
                      <a:r>
                        <a:rPr lang="en-GB" sz="1200" dirty="0" smtClean="0"/>
                        <a:t>Layering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To bend</a:t>
                      </a:r>
                      <a:r>
                        <a:rPr lang="en-GB" sz="1200" baseline="0" dirty="0" smtClean="0"/>
                        <a:t> paper or material in a certain way. Layer things on top of one anther.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515110"/>
                  </a:ext>
                </a:extLst>
              </a:tr>
              <a:tr h="109328"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Do you like your finished home? </a:t>
                      </a:r>
                      <a:r>
                        <a:rPr lang="en-GB" sz="1200" smtClean="0"/>
                        <a:t>Why?</a:t>
                      </a:r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778208"/>
                  </a:ext>
                </a:extLst>
              </a:tr>
              <a:tr h="170180"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To use a range</a:t>
                      </a:r>
                      <a:r>
                        <a:rPr lang="en-GB" sz="1200" baseline="0" dirty="0" smtClean="0"/>
                        <a:t> of finishing techniques with some accuracy. 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008517"/>
                  </a:ext>
                </a:extLst>
              </a:tr>
              <a:tr h="497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Corrugating</a:t>
                      </a:r>
                      <a:r>
                        <a:rPr lang="en-GB" sz="1200" baseline="0" dirty="0" smtClean="0"/>
                        <a:t> /</a:t>
                      </a:r>
                    </a:p>
                    <a:p>
                      <a:r>
                        <a:rPr lang="en-GB" sz="1200" baseline="0" dirty="0" smtClean="0"/>
                        <a:t>Ribbing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Shape into parallel ridges and grooves.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369251"/>
                  </a:ext>
                </a:extLst>
              </a:tr>
            </a:tbl>
          </a:graphicData>
        </a:graphic>
      </p:graphicFrame>
      <p:sp>
        <p:nvSpPr>
          <p:cNvPr id="64" name="TextBox 63">
            <a:extLst>
              <a:ext uri="{FF2B5EF4-FFF2-40B4-BE49-F238E27FC236}">
                <a16:creationId xmlns:a16="http://schemas.microsoft.com/office/drawing/2014/main" id="{FB90D46B-5BFB-4D3A-A362-FC5F082B68E2}"/>
              </a:ext>
            </a:extLst>
          </p:cNvPr>
          <p:cNvSpPr txBox="1"/>
          <p:nvPr/>
        </p:nvSpPr>
        <p:spPr>
          <a:xfrm>
            <a:off x="7024838" y="5680282"/>
            <a:ext cx="2496566" cy="89255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Outcome</a:t>
            </a:r>
            <a:r>
              <a:rPr lang="en-GB" sz="1200" b="1" dirty="0"/>
              <a:t> – T</a:t>
            </a:r>
            <a:r>
              <a:rPr lang="en-GB" sz="1200" b="1" dirty="0" smtClean="0"/>
              <a:t>o design and </a:t>
            </a:r>
          </a:p>
          <a:p>
            <a:r>
              <a:rPr lang="en-GB" sz="1200" b="1" dirty="0" smtClean="0"/>
              <a:t>make a Neolithic home.</a:t>
            </a:r>
            <a:endParaRPr lang="en-GB" sz="1400" b="1" dirty="0"/>
          </a:p>
          <a:p>
            <a:endParaRPr lang="en-GB" sz="1400" b="1" dirty="0"/>
          </a:p>
          <a:p>
            <a:endParaRPr lang="en-GB" sz="1400" b="1" dirty="0"/>
          </a:p>
        </p:txBody>
      </p:sp>
      <p:sp>
        <p:nvSpPr>
          <p:cNvPr id="12" name="object 59">
            <a:extLst>
              <a:ext uri="{FF2B5EF4-FFF2-40B4-BE49-F238E27FC236}">
                <a16:creationId xmlns:a16="http://schemas.microsoft.com/office/drawing/2014/main" id="{87BEAAF2-7C53-4668-B940-C4C672758246}"/>
              </a:ext>
            </a:extLst>
          </p:cNvPr>
          <p:cNvSpPr txBox="1"/>
          <p:nvPr/>
        </p:nvSpPr>
        <p:spPr>
          <a:xfrm>
            <a:off x="82321" y="89215"/>
            <a:ext cx="229941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007F"/>
                </a:solidFill>
                <a:latin typeface="Arial"/>
                <a:cs typeface="Arial"/>
              </a:rPr>
              <a:t>Year</a:t>
            </a:r>
            <a:r>
              <a:rPr sz="1200" spc="-2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lang="en-GB" sz="1200" dirty="0">
                <a:solidFill>
                  <a:srgbClr val="00007F"/>
                </a:solidFill>
                <a:latin typeface="Arial"/>
                <a:cs typeface="Arial"/>
              </a:rPr>
              <a:t>3</a:t>
            </a:r>
            <a:r>
              <a:rPr sz="1200" spc="-20" dirty="0" smtClean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endParaRPr sz="1200" dirty="0">
              <a:latin typeface="Arial"/>
              <a:cs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587264"/>
            <a:ext cx="2094223" cy="9479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9931" y="5938333"/>
            <a:ext cx="844546" cy="59755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6480" y="5533184"/>
            <a:ext cx="864134" cy="105750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19833" y="5523947"/>
            <a:ext cx="1364626" cy="106674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73678" y="5533184"/>
            <a:ext cx="1098203" cy="790706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 flipH="1" flipV="1">
            <a:off x="5827936" y="5859272"/>
            <a:ext cx="543945" cy="5628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320524" y="6323890"/>
            <a:ext cx="481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tab</a:t>
            </a:r>
            <a:endParaRPr lang="en-GB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286</Words>
  <Application>Microsoft Office PowerPoint</Application>
  <PresentationFormat>A4 Paper (210x297 mm)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McMullen</dc:creator>
  <cp:lastModifiedBy>Windows User</cp:lastModifiedBy>
  <cp:revision>31</cp:revision>
  <dcterms:created xsi:type="dcterms:W3CDTF">2021-02-24T19:06:38Z</dcterms:created>
  <dcterms:modified xsi:type="dcterms:W3CDTF">2023-09-02T10:46:18Z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2019-12-20T00:00:00Z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2021-02-24T00:00:00Z</vt:filetime>
  </property>
</Properties>
</file>