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FFFF"/>
    <a:srgbClr val="FFFF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123" d="100"/>
          <a:sy n="123" d="100"/>
        </p:scale>
        <p:origin x="10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4E69-93B5-4869-A00A-AC59AA219D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609F4A-138E-485F-8E65-318DABCF65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C9F689-7297-4CA4-B79A-CF17583A06F2}"/>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ED1EDFC2-9B7C-4173-A9DC-D5F4DF5871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8CF917-0840-46C4-94C3-8D346E36E136}"/>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2820342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2FF8-2B15-458A-9160-D78E0A41A0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C4A679-B34F-41D1-B215-1C239A175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963074-5577-44B0-ACDB-FFEF424B6ADF}"/>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5ACD44F9-E72B-40A4-B112-F0405C33A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43B470-F141-4A08-A33D-361FF47579EA}"/>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74936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95E79-60FE-4BB3-AF8B-4809A03F50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CA9D82-3A18-47CE-A47D-619CB60669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D58AEF-6162-4310-9515-C83778EF1783}"/>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AB5C31D5-666C-4116-A45E-912CD51712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5575A8-6866-462B-A698-50C8DFD903C5}"/>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261781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2931-389E-4827-911A-C01AE2A906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452157-3B8F-4D49-968C-BCC5C5D28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CEDB9-8770-43E6-8554-3DE04582C681}"/>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422C23AC-B9E5-46A8-8F38-C03F679518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B25A67-95E4-450B-AF72-0D926B8B93A5}"/>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356203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E895-2715-481D-9953-EB82D80C6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01B493-FB3A-4AA6-8148-B7A94B75C5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349DCC-266D-41C4-8056-5E3093E3289A}"/>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0DBE3386-434D-44B8-A042-27C8A79C9C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E14CAE-B7C6-4738-AF26-414799EFE8F8}"/>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32708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830C2-F4B1-4446-9E54-931CCF63AE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E97858-603E-41E4-ABD8-E333E1C9A2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6DAE9F-F7A9-445E-A500-5D5E6DECB7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8C64B7-C618-4A8B-B40B-6A07B8B13BB0}"/>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6" name="Footer Placeholder 5">
            <a:extLst>
              <a:ext uri="{FF2B5EF4-FFF2-40B4-BE49-F238E27FC236}">
                <a16:creationId xmlns:a16="http://schemas.microsoft.com/office/drawing/2014/main" id="{181677CC-5354-464A-AC86-3B97BEE3C0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5D4600-C617-44F7-89F1-700BB165327E}"/>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1334559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94E74-0B54-44BA-AF08-0AF3458F48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14F747-4C5A-4FBB-A5A3-3F1BD62CC1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FB04B2-A0C6-45A3-913A-30C2C07C7A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A92365-1E41-4B0C-8479-1986C56B5B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F345DD-3669-4CB9-9699-83CF31FAA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3F0B2C-CE29-468A-8E26-09CB7942B5ED}"/>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8" name="Footer Placeholder 7">
            <a:extLst>
              <a:ext uri="{FF2B5EF4-FFF2-40B4-BE49-F238E27FC236}">
                <a16:creationId xmlns:a16="http://schemas.microsoft.com/office/drawing/2014/main" id="{8682060F-1A98-4DFB-8D84-A4D237E509B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9B5C31-AA16-4E5A-9FE7-7DE0B2E63BCF}"/>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38885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21024-BC79-4857-9202-E6EED72B177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58924E-5DB1-4B89-B356-BAFEDC9DC7B5}"/>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4" name="Footer Placeholder 3">
            <a:extLst>
              <a:ext uri="{FF2B5EF4-FFF2-40B4-BE49-F238E27FC236}">
                <a16:creationId xmlns:a16="http://schemas.microsoft.com/office/drawing/2014/main" id="{DADE10F0-482F-4C6A-AF02-0EB4A86EC8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2E6BB7-65B5-45D0-8240-F7F10B4BE6D5}"/>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401968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68B079-603B-4661-8DF7-5B5631ABBF41}"/>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3" name="Footer Placeholder 2">
            <a:extLst>
              <a:ext uri="{FF2B5EF4-FFF2-40B4-BE49-F238E27FC236}">
                <a16:creationId xmlns:a16="http://schemas.microsoft.com/office/drawing/2014/main" id="{C77DEF04-AF19-48C9-9006-76C31C10CB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806BD3-E937-4A22-9DE9-AB3B278DA146}"/>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16899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16184-B6AA-4987-B56A-979FF79A40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C5BAD5-06C5-4B90-9501-FB4A572CAB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0C64FE-257D-4F34-A4C7-D9BDFAE53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B9529-1C5F-4A09-9541-67D9EFD68A5A}"/>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6" name="Footer Placeholder 5">
            <a:extLst>
              <a:ext uri="{FF2B5EF4-FFF2-40B4-BE49-F238E27FC236}">
                <a16:creationId xmlns:a16="http://schemas.microsoft.com/office/drawing/2014/main" id="{1074D06D-2793-4804-8DC8-EB5D8207B9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EAD830-7F0E-4E49-9676-4294E2913B56}"/>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249908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7D447-0518-4ABD-96EB-55166C4650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53ECC3-8893-423B-BF83-3741122335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2D105C-DA84-4776-AC06-1D01C70AF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7F7761-C17E-438A-8488-EC0E829A54EF}"/>
              </a:ext>
            </a:extLst>
          </p:cNvPr>
          <p:cNvSpPr>
            <a:spLocks noGrp="1"/>
          </p:cNvSpPr>
          <p:nvPr>
            <p:ph type="dt" sz="half" idx="10"/>
          </p:nvPr>
        </p:nvSpPr>
        <p:spPr/>
        <p:txBody>
          <a:bodyPr/>
          <a:lstStyle/>
          <a:p>
            <a:fld id="{AC23BD99-A5EC-43D1-81A7-CA181F89F8EF}" type="datetimeFigureOut">
              <a:rPr lang="en-GB" smtClean="0"/>
              <a:t>06/04/2024</a:t>
            </a:fld>
            <a:endParaRPr lang="en-GB"/>
          </a:p>
        </p:txBody>
      </p:sp>
      <p:sp>
        <p:nvSpPr>
          <p:cNvPr id="6" name="Footer Placeholder 5">
            <a:extLst>
              <a:ext uri="{FF2B5EF4-FFF2-40B4-BE49-F238E27FC236}">
                <a16:creationId xmlns:a16="http://schemas.microsoft.com/office/drawing/2014/main" id="{DA7C4D6B-9CE4-4933-8C9A-D532C0F450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DE3220-A68F-41F9-8A25-D379903B1862}"/>
              </a:ext>
            </a:extLst>
          </p:cNvPr>
          <p:cNvSpPr>
            <a:spLocks noGrp="1"/>
          </p:cNvSpPr>
          <p:nvPr>
            <p:ph type="sldNum" sz="quarter" idx="12"/>
          </p:nvPr>
        </p:nvSpPr>
        <p:spPr/>
        <p:txBody>
          <a:bodyPr/>
          <a:lstStyle/>
          <a:p>
            <a:fld id="{0CCBD7CB-7A68-464E-B1E0-54AA162B6573}" type="slidenum">
              <a:rPr lang="en-GB" smtClean="0"/>
              <a:t>‹#›</a:t>
            </a:fld>
            <a:endParaRPr lang="en-GB"/>
          </a:p>
        </p:txBody>
      </p:sp>
    </p:spTree>
    <p:extLst>
      <p:ext uri="{BB962C8B-B14F-4D97-AF65-F5344CB8AC3E}">
        <p14:creationId xmlns:p14="http://schemas.microsoft.com/office/powerpoint/2010/main" val="241585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28E1EB-90FC-4FD4-B96B-4B708976E8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4BE1B5-7966-49EE-B626-13968711F3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8BDD09-B8FE-46A8-889A-E35EF8C3D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3BD99-A5EC-43D1-81A7-CA181F89F8EF}" type="datetimeFigureOut">
              <a:rPr lang="en-GB" smtClean="0"/>
              <a:t>06/04/2024</a:t>
            </a:fld>
            <a:endParaRPr lang="en-GB"/>
          </a:p>
        </p:txBody>
      </p:sp>
      <p:sp>
        <p:nvSpPr>
          <p:cNvPr id="5" name="Footer Placeholder 4">
            <a:extLst>
              <a:ext uri="{FF2B5EF4-FFF2-40B4-BE49-F238E27FC236}">
                <a16:creationId xmlns:a16="http://schemas.microsoft.com/office/drawing/2014/main" id="{5896B289-1FD1-4A77-97E6-F4E347AEBA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14DE13-8D06-40E0-8535-52C1F9D5E2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BD7CB-7A68-464E-B1E0-54AA162B6573}" type="slidenum">
              <a:rPr lang="en-GB" smtClean="0"/>
              <a:t>‹#›</a:t>
            </a:fld>
            <a:endParaRPr lang="en-GB"/>
          </a:p>
        </p:txBody>
      </p:sp>
    </p:spTree>
    <p:extLst>
      <p:ext uri="{BB962C8B-B14F-4D97-AF65-F5344CB8AC3E}">
        <p14:creationId xmlns:p14="http://schemas.microsoft.com/office/powerpoint/2010/main" val="87517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514BF2-32EC-4562-9104-AC14D4A145E9}"/>
              </a:ext>
            </a:extLst>
          </p:cNvPr>
          <p:cNvSpPr txBox="1"/>
          <p:nvPr/>
        </p:nvSpPr>
        <p:spPr>
          <a:xfrm>
            <a:off x="4664598" y="227547"/>
            <a:ext cx="2129741" cy="2062103"/>
          </a:xfrm>
          <a:prstGeom prst="rect">
            <a:avLst/>
          </a:prstGeom>
          <a:solidFill>
            <a:srgbClr val="FFFFCC"/>
          </a:solidFill>
          <a:ln w="25400">
            <a:solidFill>
              <a:schemeClr val="tx1"/>
            </a:solidFill>
          </a:ln>
        </p:spPr>
        <p:txBody>
          <a:bodyPr wrap="square" rtlCol="0">
            <a:spAutoFit/>
          </a:bodyPr>
          <a:lstStyle/>
          <a:p>
            <a:pPr algn="ctr"/>
            <a:r>
              <a:rPr lang="en-GB" sz="1100" u="sng" dirty="0"/>
              <a:t>Year 3 </a:t>
            </a:r>
          </a:p>
          <a:p>
            <a:pPr algn="ctr"/>
            <a:r>
              <a:rPr lang="en-GB" sz="1100" u="sng" dirty="0"/>
              <a:t>Summer Term (A)</a:t>
            </a:r>
          </a:p>
          <a:p>
            <a:pPr algn="ctr"/>
            <a:r>
              <a:rPr lang="en-GB" sz="1100" u="sng" dirty="0"/>
              <a:t>What were the achievements of the Ancient Egyptians?</a:t>
            </a:r>
          </a:p>
          <a:p>
            <a:pPr algn="ctr"/>
            <a:endParaRPr lang="en-GB" sz="1400" u="sng" dirty="0"/>
          </a:p>
          <a:p>
            <a:pPr algn="ctr"/>
            <a:endParaRPr lang="en-GB" sz="1400" u="sng" dirty="0"/>
          </a:p>
          <a:p>
            <a:pPr algn="ctr"/>
            <a:endParaRPr lang="en-GB" sz="1400" u="sng" dirty="0"/>
          </a:p>
          <a:p>
            <a:pPr algn="ctr"/>
            <a:endParaRPr lang="en-GB" sz="1400" u="sng" dirty="0"/>
          </a:p>
          <a:p>
            <a:pPr algn="ctr"/>
            <a:endParaRPr lang="en-GB" sz="1400" u="sng" dirty="0"/>
          </a:p>
          <a:p>
            <a:pPr algn="ctr"/>
            <a:endParaRPr lang="en-GB" sz="1400" u="sng" dirty="0"/>
          </a:p>
        </p:txBody>
      </p:sp>
      <p:sp>
        <p:nvSpPr>
          <p:cNvPr id="5" name="TextBox 4">
            <a:extLst>
              <a:ext uri="{FF2B5EF4-FFF2-40B4-BE49-F238E27FC236}">
                <a16:creationId xmlns:a16="http://schemas.microsoft.com/office/drawing/2014/main" id="{7BC5DD99-9D0D-4167-92F5-56C712431B3E}"/>
              </a:ext>
            </a:extLst>
          </p:cNvPr>
          <p:cNvSpPr txBox="1"/>
          <p:nvPr/>
        </p:nvSpPr>
        <p:spPr>
          <a:xfrm>
            <a:off x="7882357" y="139622"/>
            <a:ext cx="4213186" cy="2400657"/>
          </a:xfrm>
          <a:prstGeom prst="rect">
            <a:avLst/>
          </a:prstGeom>
          <a:solidFill>
            <a:srgbClr val="9999FF"/>
          </a:solidFill>
          <a:ln w="25400">
            <a:solidFill>
              <a:schemeClr val="tx1"/>
            </a:solidFill>
          </a:ln>
        </p:spPr>
        <p:txBody>
          <a:bodyPr wrap="square" rtlCol="0">
            <a:spAutoFit/>
          </a:bodyPr>
          <a:lstStyle/>
          <a:p>
            <a:pPr algn="ctr"/>
            <a:r>
              <a:rPr lang="en-GB" sz="1000" b="1" i="0" u="sng" dirty="0">
                <a:solidFill>
                  <a:srgbClr val="000000"/>
                </a:solidFill>
                <a:effectLst/>
              </a:rPr>
              <a:t>Humanities.</a:t>
            </a:r>
          </a:p>
          <a:p>
            <a:pPr algn="ctr"/>
            <a:r>
              <a:rPr lang="en-GB" sz="1000" b="1" u="sng" dirty="0">
                <a:solidFill>
                  <a:srgbClr val="000000"/>
                </a:solidFill>
              </a:rPr>
              <a:t>Geography, History, Global Learning. </a:t>
            </a:r>
            <a:endParaRPr lang="en-GB" sz="1000" b="1" i="0" u="sng" dirty="0">
              <a:solidFill>
                <a:srgbClr val="000000"/>
              </a:solidFill>
              <a:effectLst/>
            </a:endParaRPr>
          </a:p>
          <a:p>
            <a:pPr algn="l"/>
            <a:r>
              <a:rPr lang="en-GB" sz="1000" b="0" i="0" dirty="0">
                <a:solidFill>
                  <a:srgbClr val="000000"/>
                </a:solidFill>
                <a:effectLst/>
              </a:rPr>
              <a:t>The children will look at different ages, or periods, of the Egyptian Age. They will locate Egypt on a map and look at surrounding countries that the Empire expanded to. They will also look at the River Nile and why it is important. The role of farming in Egypt and techniques which were important will be explored. For example irrigation and how the River Nile was involved. We will compare this to prehistoric farming? The children will investigate hieroglyphics and how the Rosetta Stone was important for archaeologists in deciphering what was written in Hieroglyphics. They will understand the role of the pharaoh in Egyptian society and how their lifestyle compared to civilians. The children will investigate the Pyramids and the Valley of the Kings to understand what these landmarks tell us about the Pharaohs.</a:t>
            </a:r>
          </a:p>
          <a:p>
            <a:pPr algn="l"/>
            <a:r>
              <a:rPr lang="en-GB" sz="1000" b="0" i="0" dirty="0">
                <a:solidFill>
                  <a:srgbClr val="000000"/>
                </a:solidFill>
                <a:effectLst/>
              </a:rPr>
              <a:t>We will look at the role of archaeologists in understanding the Egyptians through the role of Howard Carter discovering the tomb of Tutankhamun. </a:t>
            </a:r>
          </a:p>
        </p:txBody>
      </p:sp>
      <p:pic>
        <p:nvPicPr>
          <p:cNvPr id="7" name="Picture 6">
            <a:extLst>
              <a:ext uri="{FF2B5EF4-FFF2-40B4-BE49-F238E27FC236}">
                <a16:creationId xmlns:a16="http://schemas.microsoft.com/office/drawing/2014/main" id="{09B7B36F-D28C-4962-BF4D-2424B2A7AB9F}"/>
              </a:ext>
            </a:extLst>
          </p:cNvPr>
          <p:cNvPicPr>
            <a:picLocks noChangeAspect="1"/>
          </p:cNvPicPr>
          <p:nvPr/>
        </p:nvPicPr>
        <p:blipFill>
          <a:blip r:embed="rId2"/>
          <a:stretch>
            <a:fillRect/>
          </a:stretch>
        </p:blipFill>
        <p:spPr>
          <a:xfrm>
            <a:off x="5282442" y="1003559"/>
            <a:ext cx="881076" cy="1130851"/>
          </a:xfrm>
          <a:prstGeom prst="rect">
            <a:avLst/>
          </a:prstGeom>
        </p:spPr>
      </p:pic>
      <p:pic>
        <p:nvPicPr>
          <p:cNvPr id="9" name="Picture 8">
            <a:extLst>
              <a:ext uri="{FF2B5EF4-FFF2-40B4-BE49-F238E27FC236}">
                <a16:creationId xmlns:a16="http://schemas.microsoft.com/office/drawing/2014/main" id="{B12887F4-DD52-45AD-A4C5-DCB66C0085B1}"/>
              </a:ext>
            </a:extLst>
          </p:cNvPr>
          <p:cNvPicPr>
            <a:picLocks noChangeAspect="1"/>
          </p:cNvPicPr>
          <p:nvPr/>
        </p:nvPicPr>
        <p:blipFill>
          <a:blip r:embed="rId3"/>
          <a:stretch>
            <a:fillRect/>
          </a:stretch>
        </p:blipFill>
        <p:spPr>
          <a:xfrm>
            <a:off x="96457" y="15797"/>
            <a:ext cx="3305636" cy="2514951"/>
          </a:xfrm>
          <a:prstGeom prst="rect">
            <a:avLst/>
          </a:prstGeom>
        </p:spPr>
      </p:pic>
      <p:pic>
        <p:nvPicPr>
          <p:cNvPr id="11" name="Picture 10">
            <a:extLst>
              <a:ext uri="{FF2B5EF4-FFF2-40B4-BE49-F238E27FC236}">
                <a16:creationId xmlns:a16="http://schemas.microsoft.com/office/drawing/2014/main" id="{931E9D85-A35D-4788-BECE-1CB56244BAB0}"/>
              </a:ext>
            </a:extLst>
          </p:cNvPr>
          <p:cNvPicPr>
            <a:picLocks noChangeAspect="1"/>
          </p:cNvPicPr>
          <p:nvPr/>
        </p:nvPicPr>
        <p:blipFill>
          <a:blip r:embed="rId4"/>
          <a:stretch>
            <a:fillRect/>
          </a:stretch>
        </p:blipFill>
        <p:spPr>
          <a:xfrm>
            <a:off x="4171325" y="3065662"/>
            <a:ext cx="3060712" cy="3724914"/>
          </a:xfrm>
          <a:prstGeom prst="rect">
            <a:avLst/>
          </a:prstGeom>
        </p:spPr>
      </p:pic>
      <p:sp>
        <p:nvSpPr>
          <p:cNvPr id="12" name="TextBox 11">
            <a:extLst>
              <a:ext uri="{FF2B5EF4-FFF2-40B4-BE49-F238E27FC236}">
                <a16:creationId xmlns:a16="http://schemas.microsoft.com/office/drawing/2014/main" id="{700F2812-C960-4CE2-9FEA-01AEF3E1A695}"/>
              </a:ext>
            </a:extLst>
          </p:cNvPr>
          <p:cNvSpPr txBox="1"/>
          <p:nvPr/>
        </p:nvSpPr>
        <p:spPr>
          <a:xfrm>
            <a:off x="4276845" y="2395959"/>
            <a:ext cx="2905245" cy="600164"/>
          </a:xfrm>
          <a:prstGeom prst="rect">
            <a:avLst/>
          </a:prstGeom>
          <a:solidFill>
            <a:srgbClr val="00CCFF"/>
          </a:solidFill>
          <a:ln w="25400">
            <a:solidFill>
              <a:schemeClr val="tx1"/>
            </a:solidFill>
          </a:ln>
        </p:spPr>
        <p:txBody>
          <a:bodyPr wrap="square" rtlCol="0">
            <a:spAutoFit/>
          </a:bodyPr>
          <a:lstStyle/>
          <a:p>
            <a:pPr algn="ctr"/>
            <a:r>
              <a:rPr lang="en-GB" sz="1100" b="1" u="sng" dirty="0"/>
              <a:t>Key dates for your Diary.</a:t>
            </a:r>
          </a:p>
          <a:p>
            <a:pPr algn="ctr"/>
            <a:r>
              <a:rPr lang="en-GB" sz="1100" dirty="0"/>
              <a:t>Trip to the Gurdwara </a:t>
            </a:r>
            <a:r>
              <a:rPr lang="en-GB" sz="1100"/>
              <a:t>– 19.04.24.</a:t>
            </a:r>
            <a:endParaRPr lang="en-GB" sz="1100" dirty="0"/>
          </a:p>
          <a:p>
            <a:pPr algn="ctr"/>
            <a:r>
              <a:rPr lang="en-GB" sz="1100" dirty="0"/>
              <a:t>The Great North Museum – TBC.</a:t>
            </a:r>
          </a:p>
        </p:txBody>
      </p:sp>
      <p:pic>
        <p:nvPicPr>
          <p:cNvPr id="14" name="Picture 13">
            <a:extLst>
              <a:ext uri="{FF2B5EF4-FFF2-40B4-BE49-F238E27FC236}">
                <a16:creationId xmlns:a16="http://schemas.microsoft.com/office/drawing/2014/main" id="{76A71CB2-B42B-4028-9C6F-18FB6EB00521}"/>
              </a:ext>
            </a:extLst>
          </p:cNvPr>
          <p:cNvPicPr>
            <a:picLocks noChangeAspect="1"/>
          </p:cNvPicPr>
          <p:nvPr/>
        </p:nvPicPr>
        <p:blipFill>
          <a:blip r:embed="rId5"/>
          <a:stretch>
            <a:fillRect/>
          </a:stretch>
        </p:blipFill>
        <p:spPr>
          <a:xfrm>
            <a:off x="110748" y="4624492"/>
            <a:ext cx="3248478" cy="2076740"/>
          </a:xfrm>
          <a:prstGeom prst="rect">
            <a:avLst/>
          </a:prstGeom>
        </p:spPr>
      </p:pic>
      <p:sp>
        <p:nvSpPr>
          <p:cNvPr id="15" name="TextBox 14">
            <a:extLst>
              <a:ext uri="{FF2B5EF4-FFF2-40B4-BE49-F238E27FC236}">
                <a16:creationId xmlns:a16="http://schemas.microsoft.com/office/drawing/2014/main" id="{BA49C945-FBE8-4F59-B632-66BE8C1D8976}"/>
              </a:ext>
            </a:extLst>
          </p:cNvPr>
          <p:cNvSpPr txBox="1"/>
          <p:nvPr/>
        </p:nvSpPr>
        <p:spPr>
          <a:xfrm>
            <a:off x="96457" y="2610021"/>
            <a:ext cx="3305636" cy="1954381"/>
          </a:xfrm>
          <a:prstGeom prst="rect">
            <a:avLst/>
          </a:prstGeom>
          <a:solidFill>
            <a:schemeClr val="accent6"/>
          </a:solidFill>
          <a:ln w="25400">
            <a:solidFill>
              <a:schemeClr val="tx1"/>
            </a:solidFill>
          </a:ln>
        </p:spPr>
        <p:txBody>
          <a:bodyPr wrap="square" rtlCol="0">
            <a:spAutoFit/>
          </a:bodyPr>
          <a:lstStyle/>
          <a:p>
            <a:pPr algn="ctr"/>
            <a:r>
              <a:rPr lang="en-GB" sz="1100" b="1" u="sng" dirty="0"/>
              <a:t>English.</a:t>
            </a:r>
          </a:p>
          <a:p>
            <a:pPr fontAlgn="base"/>
            <a:r>
              <a:rPr lang="en-GB" sz="1100" b="1" u="sng" dirty="0">
                <a:effectLst/>
                <a:ea typeface="Times New Roman" panose="02020603050405020304" pitchFamily="18" charset="0"/>
              </a:rPr>
              <a:t>Egyptian Cinderella. (Traditional Tale)</a:t>
            </a:r>
            <a:endParaRPr lang="en-GB" sz="1100" dirty="0">
              <a:effectLst/>
              <a:ea typeface="Times New Roman" panose="02020603050405020304" pitchFamily="18" charset="0"/>
            </a:endParaRPr>
          </a:p>
          <a:p>
            <a:pPr fontAlgn="base"/>
            <a:r>
              <a:rPr lang="en-GB" sz="1100" dirty="0">
                <a:solidFill>
                  <a:srgbClr val="231F20"/>
                </a:solidFill>
                <a:effectLst/>
                <a:ea typeface="Times New Roman" panose="02020603050405020304" pitchFamily="18" charset="0"/>
              </a:rPr>
              <a:t>Children will produce diary entries retelling the story from different character’s points of view.</a:t>
            </a:r>
            <a:endParaRPr lang="en-GB" sz="1100" dirty="0">
              <a:effectLst/>
              <a:ea typeface="Times New Roman" panose="02020603050405020304" pitchFamily="18" charset="0"/>
            </a:endParaRPr>
          </a:p>
          <a:p>
            <a:pPr fontAlgn="base"/>
            <a:r>
              <a:rPr lang="en-GB" sz="1100" dirty="0">
                <a:effectLst/>
                <a:ea typeface="Times New Roman" panose="02020603050405020304" pitchFamily="18" charset="0"/>
              </a:rPr>
              <a:t> </a:t>
            </a:r>
            <a:r>
              <a:rPr lang="en-GB" sz="1100" b="1" u="sng" dirty="0">
                <a:effectLst/>
                <a:ea typeface="Times New Roman" panose="02020603050405020304" pitchFamily="18" charset="0"/>
              </a:rPr>
              <a:t>Egyptian Cinderella. (Non Fiction Radio Report.)</a:t>
            </a:r>
            <a:endParaRPr lang="en-GB" sz="1100" dirty="0">
              <a:effectLst/>
              <a:ea typeface="Times New Roman" panose="02020603050405020304" pitchFamily="18" charset="0"/>
            </a:endParaRPr>
          </a:p>
          <a:p>
            <a:pPr fontAlgn="base"/>
            <a:r>
              <a:rPr lang="en-GB" sz="1100" dirty="0">
                <a:solidFill>
                  <a:srgbClr val="231F20"/>
                </a:solidFill>
                <a:effectLst/>
                <a:ea typeface="Times New Roman" panose="02020603050405020304" pitchFamily="18" charset="0"/>
              </a:rPr>
              <a:t>Children will create a radio news report about events in the book.</a:t>
            </a:r>
            <a:endParaRPr lang="en-GB" sz="1100" dirty="0">
              <a:effectLst/>
              <a:ea typeface="Times New Roman" panose="02020603050405020304" pitchFamily="18" charset="0"/>
            </a:endParaRPr>
          </a:p>
          <a:p>
            <a:pPr fontAlgn="base"/>
            <a:r>
              <a:rPr lang="en-GB" sz="1100" dirty="0">
                <a:effectLst/>
                <a:ea typeface="Times New Roman" panose="02020603050405020304" pitchFamily="18" charset="0"/>
              </a:rPr>
              <a:t> </a:t>
            </a:r>
            <a:r>
              <a:rPr lang="en-GB" sz="1100" b="1" u="sng" dirty="0">
                <a:effectLst/>
                <a:ea typeface="Times New Roman" panose="02020603050405020304" pitchFamily="18" charset="0"/>
              </a:rPr>
              <a:t>Poetry. (A range of poems)</a:t>
            </a:r>
            <a:endParaRPr lang="en-GB" sz="1100" dirty="0">
              <a:effectLst/>
              <a:ea typeface="Times New Roman" panose="02020603050405020304" pitchFamily="18" charset="0"/>
            </a:endParaRPr>
          </a:p>
          <a:p>
            <a:pPr fontAlgn="base"/>
            <a:r>
              <a:rPr lang="en-GB" sz="1100" dirty="0">
                <a:solidFill>
                  <a:srgbClr val="231F20"/>
                </a:solidFill>
                <a:effectLst/>
                <a:ea typeface="Times New Roman" panose="02020603050405020304" pitchFamily="18" charset="0"/>
              </a:rPr>
              <a:t>Children to create a short commentary about a chosen poem to explain why people should read it.</a:t>
            </a:r>
            <a:endParaRPr lang="en-GB" sz="1100" dirty="0">
              <a:effectLst/>
              <a:ea typeface="Times New Roman" panose="02020603050405020304" pitchFamily="18" charset="0"/>
            </a:endParaRPr>
          </a:p>
          <a:p>
            <a:pPr algn="ctr"/>
            <a:endParaRPr lang="en-GB" sz="1100" b="1" u="sng" dirty="0"/>
          </a:p>
        </p:txBody>
      </p:sp>
      <p:sp>
        <p:nvSpPr>
          <p:cNvPr id="16" name="TextBox 15">
            <a:extLst>
              <a:ext uri="{FF2B5EF4-FFF2-40B4-BE49-F238E27FC236}">
                <a16:creationId xmlns:a16="http://schemas.microsoft.com/office/drawing/2014/main" id="{5BC64BF9-2AF4-4C40-9C1B-154EB8B8CAB5}"/>
              </a:ext>
            </a:extLst>
          </p:cNvPr>
          <p:cNvSpPr txBox="1"/>
          <p:nvPr/>
        </p:nvSpPr>
        <p:spPr>
          <a:xfrm>
            <a:off x="7882357" y="5741663"/>
            <a:ext cx="4198895" cy="1116652"/>
          </a:xfrm>
          <a:prstGeom prst="rect">
            <a:avLst/>
          </a:prstGeom>
          <a:solidFill>
            <a:srgbClr val="FF0000"/>
          </a:solidFill>
          <a:ln w="25400">
            <a:solidFill>
              <a:schemeClr val="tx1"/>
            </a:solidFill>
          </a:ln>
        </p:spPr>
        <p:txBody>
          <a:bodyPr wrap="square" rtlCol="0">
            <a:spAutoFit/>
          </a:bodyPr>
          <a:lstStyle/>
          <a:p>
            <a:pPr algn="ctr">
              <a:lnSpc>
                <a:spcPct val="107000"/>
              </a:lnSpc>
              <a:spcAft>
                <a:spcPts val="800"/>
              </a:spcAft>
            </a:pPr>
            <a:r>
              <a:rPr lang="en-GB" sz="1100" b="1" u="sng" dirty="0">
                <a:effectLst/>
                <a:ea typeface="Calibri" panose="020F0502020204030204" pitchFamily="34" charset="0"/>
                <a:cs typeface="Calibri" panose="020F0502020204030204" pitchFamily="34" charset="0"/>
              </a:rPr>
              <a:t>Maths.</a:t>
            </a:r>
          </a:p>
          <a:p>
            <a:pPr algn="ctr">
              <a:lnSpc>
                <a:spcPct val="107000"/>
              </a:lnSpc>
              <a:spcAft>
                <a:spcPts val="800"/>
              </a:spcAft>
            </a:pPr>
            <a:r>
              <a:rPr lang="en-GB" sz="1100" dirty="0">
                <a:effectLst/>
                <a:ea typeface="Calibri" panose="020F0502020204030204" pitchFamily="34" charset="0"/>
                <a:cs typeface="Calibri" panose="020F0502020204030204" pitchFamily="34" charset="0"/>
              </a:rPr>
              <a:t>Measurement: Money (2 weeks)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ea typeface="Calibri" panose="020F0502020204030204" pitchFamily="34" charset="0"/>
                <a:cs typeface="Calibri" panose="020F0502020204030204" pitchFamily="34" charset="0"/>
              </a:rPr>
              <a:t>Measurement: Mass and capacity. (3 weeks)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ea typeface="Calibri" panose="020F0502020204030204" pitchFamily="34" charset="0"/>
                <a:cs typeface="Calibri" panose="020F0502020204030204" pitchFamily="34" charset="0"/>
              </a:rPr>
              <a:t>Measurement: Time. (1 week)</a:t>
            </a:r>
            <a:endParaRPr lang="en-GB" sz="1100" dirty="0">
              <a:effectLst/>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049380AA-3450-4FEA-B4ED-97CF49821E2C}"/>
              </a:ext>
            </a:extLst>
          </p:cNvPr>
          <p:cNvSpPr txBox="1"/>
          <p:nvPr/>
        </p:nvSpPr>
        <p:spPr>
          <a:xfrm>
            <a:off x="7896645" y="2619080"/>
            <a:ext cx="4184607" cy="3043782"/>
          </a:xfrm>
          <a:prstGeom prst="rect">
            <a:avLst/>
          </a:prstGeom>
          <a:solidFill>
            <a:schemeClr val="accent2">
              <a:lumMod val="60000"/>
              <a:lumOff val="40000"/>
            </a:schemeClr>
          </a:solidFill>
          <a:ln w="25400">
            <a:solidFill>
              <a:schemeClr val="tx1"/>
            </a:solidFill>
          </a:ln>
        </p:spPr>
        <p:txBody>
          <a:bodyPr wrap="square" rtlCol="0">
            <a:spAutoFit/>
          </a:bodyPr>
          <a:lstStyle/>
          <a:p>
            <a:pPr algn="ctr"/>
            <a:r>
              <a:rPr lang="en-GB" sz="1000" b="1" u="sng" dirty="0"/>
              <a:t>Art and Design Technology </a:t>
            </a:r>
          </a:p>
          <a:p>
            <a:pPr algn="ctr"/>
            <a:r>
              <a:rPr lang="en-GB" sz="1000" b="1" u="sng" dirty="0"/>
              <a:t>Art. </a:t>
            </a:r>
          </a:p>
          <a:p>
            <a:pPr algn="ctr"/>
            <a:r>
              <a:rPr lang="en-GB" sz="1000" b="1" u="sng" dirty="0"/>
              <a:t>Artist Study</a:t>
            </a:r>
            <a:r>
              <a:rPr lang="en-GB" sz="1000" dirty="0"/>
              <a:t>. Laurie Hastings - Printing using their own printing block to create two colour prints. The children will complete other pieces of art around the Egyptians.</a:t>
            </a:r>
          </a:p>
          <a:p>
            <a:pPr algn="ctr"/>
            <a:endParaRPr lang="en-GB" sz="1000" dirty="0"/>
          </a:p>
          <a:p>
            <a:pPr algn="ctr"/>
            <a:r>
              <a:rPr lang="en-GB" sz="1000" b="1" u="sng" dirty="0"/>
              <a:t>Design and Technology.</a:t>
            </a:r>
          </a:p>
          <a:p>
            <a:pPr algn="ctr"/>
            <a:endParaRPr lang="en-GB" sz="1000" b="1" u="sng" dirty="0"/>
          </a:p>
          <a:p>
            <a:pPr algn="ctr">
              <a:lnSpc>
                <a:spcPct val="107000"/>
              </a:lnSpc>
              <a:spcAft>
                <a:spcPts val="800"/>
              </a:spcAft>
            </a:pPr>
            <a:r>
              <a:rPr lang="en-GB" sz="1000" b="1" dirty="0">
                <a:effectLst/>
                <a:latin typeface="Calibri" panose="020F0502020204030204" pitchFamily="34" charset="0"/>
                <a:ea typeface="Calibri" panose="020F0502020204030204" pitchFamily="34" charset="0"/>
                <a:cs typeface="Calibri" panose="020F0502020204030204" pitchFamily="34" charset="0"/>
              </a:rPr>
              <a:t>Design and make a decorated cushion for the Egyptian queen Cleopatra. (C/C History)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00" dirty="0">
                <a:effectLst/>
                <a:latin typeface="Calibri" panose="020F0502020204030204" pitchFamily="34" charset="0"/>
                <a:ea typeface="Calibri" panose="020F0502020204030204" pitchFamily="34" charset="0"/>
                <a:cs typeface="Calibri" panose="020F0502020204030204" pitchFamily="34" charset="0"/>
              </a:rPr>
              <a:t>To cut out shapes using scissors by pinning and cutting around a template.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00" dirty="0">
                <a:effectLst/>
                <a:latin typeface="Calibri" panose="020F0502020204030204" pitchFamily="34" charset="0"/>
                <a:ea typeface="Calibri" panose="020F0502020204030204" pitchFamily="34" charset="0"/>
                <a:cs typeface="Calibri" panose="020F0502020204030204" pitchFamily="34" charset="0"/>
              </a:rPr>
              <a:t>To show an understanding of seam allowance.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00" dirty="0">
                <a:effectLst/>
                <a:latin typeface="Calibri" panose="020F0502020204030204" pitchFamily="34" charset="0"/>
                <a:ea typeface="Calibri" panose="020F0502020204030204" pitchFamily="34" charset="0"/>
                <a:cs typeface="Calibri" panose="020F0502020204030204" pitchFamily="34" charset="0"/>
              </a:rPr>
              <a:t>To be able to join fabrics using a range of stitches, including, running stitch, back stitch and over sewing.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00" dirty="0">
                <a:effectLst/>
                <a:latin typeface="Calibri" panose="020F0502020204030204" pitchFamily="34" charset="0"/>
                <a:ea typeface="Calibri" panose="020F0502020204030204" pitchFamily="34" charset="0"/>
                <a:cs typeface="Calibri" panose="020F0502020204030204" pitchFamily="34" charset="0"/>
              </a:rPr>
              <a:t>To decorate fabrics using resist methods such as tie-dye and printing through heat transfer.</a:t>
            </a:r>
            <a:endParaRPr lang="en-GB" sz="1100" b="1" u="sng" dirty="0"/>
          </a:p>
        </p:txBody>
      </p:sp>
    </p:spTree>
    <p:extLst>
      <p:ext uri="{BB962C8B-B14F-4D97-AF65-F5344CB8AC3E}">
        <p14:creationId xmlns:p14="http://schemas.microsoft.com/office/powerpoint/2010/main" val="4193473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434</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Kennedy</dc:creator>
  <cp:lastModifiedBy>Joanne Kennedy</cp:lastModifiedBy>
  <cp:revision>14</cp:revision>
  <dcterms:created xsi:type="dcterms:W3CDTF">2024-04-06T08:01:26Z</dcterms:created>
  <dcterms:modified xsi:type="dcterms:W3CDTF">2024-04-06T08:39:01Z</dcterms:modified>
</cp:coreProperties>
</file>