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4" r:id="rId3"/>
    <p:sldId id="277" r:id="rId4"/>
    <p:sldId id="266" r:id="rId5"/>
    <p:sldId id="278" r:id="rId6"/>
    <p:sldId id="269" r:id="rId7"/>
    <p:sldId id="272" r:id="rId8"/>
    <p:sldId id="273" r:id="rId9"/>
    <p:sldId id="275" r:id="rId10"/>
    <p:sldId id="261" r:id="rId11"/>
    <p:sldId id="262" r:id="rId12"/>
    <p:sldId id="267" r:id="rId13"/>
    <p:sldId id="263" r:id="rId14"/>
    <p:sldId id="276" r:id="rId15"/>
    <p:sldId id="264"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108" d="100"/>
          <a:sy n="108" d="100"/>
        </p:scale>
        <p:origin x="17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1B353312-9ADB-45E4-B63E-780BA90CE424}" type="datetimeFigureOut">
              <a:rPr lang="en-GB" smtClean="0"/>
              <a:t>13/09/2021</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C3B2DD2E-E65D-42E3-B72C-6D4378613346}" type="slidenum">
              <a:rPr lang="en-GB" smtClean="0"/>
              <a:t>‹#›</a:t>
            </a:fld>
            <a:endParaRPr lang="en-GB"/>
          </a:p>
        </p:txBody>
      </p:sp>
    </p:spTree>
    <p:extLst>
      <p:ext uri="{BB962C8B-B14F-4D97-AF65-F5344CB8AC3E}">
        <p14:creationId xmlns:p14="http://schemas.microsoft.com/office/powerpoint/2010/main" val="158472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CB4F35D8-1D85-4C0F-B887-CAD705562E12}" type="datetimeFigureOut">
              <a:rPr lang="en-GB" smtClean="0"/>
              <a:t>13/09/2021</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2AB449DB-9339-48DA-89E2-59920E410A25}" type="slidenum">
              <a:rPr lang="en-GB" smtClean="0"/>
              <a:t>‹#›</a:t>
            </a:fld>
            <a:endParaRPr lang="en-GB"/>
          </a:p>
        </p:txBody>
      </p:sp>
    </p:spTree>
    <p:extLst>
      <p:ext uri="{BB962C8B-B14F-4D97-AF65-F5344CB8AC3E}">
        <p14:creationId xmlns:p14="http://schemas.microsoft.com/office/powerpoint/2010/main" val="282034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1</a:t>
            </a:fld>
            <a:endParaRPr lang="en-GB"/>
          </a:p>
        </p:txBody>
      </p:sp>
    </p:spTree>
    <p:extLst>
      <p:ext uri="{BB962C8B-B14F-4D97-AF65-F5344CB8AC3E}">
        <p14:creationId xmlns:p14="http://schemas.microsoft.com/office/powerpoint/2010/main" val="59711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15</a:t>
            </a:fld>
            <a:endParaRPr lang="en-GB"/>
          </a:p>
        </p:txBody>
      </p:sp>
    </p:spTree>
    <p:extLst>
      <p:ext uri="{BB962C8B-B14F-4D97-AF65-F5344CB8AC3E}">
        <p14:creationId xmlns:p14="http://schemas.microsoft.com/office/powerpoint/2010/main" val="333251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2</a:t>
            </a:fld>
            <a:endParaRPr lang="en-GB"/>
          </a:p>
        </p:txBody>
      </p:sp>
    </p:spTree>
    <p:extLst>
      <p:ext uri="{BB962C8B-B14F-4D97-AF65-F5344CB8AC3E}">
        <p14:creationId xmlns:p14="http://schemas.microsoft.com/office/powerpoint/2010/main" val="426723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book in EVERY day!!!</a:t>
            </a:r>
          </a:p>
        </p:txBody>
      </p:sp>
      <p:sp>
        <p:nvSpPr>
          <p:cNvPr id="4" name="Slide Number Placeholder 3"/>
          <p:cNvSpPr>
            <a:spLocks noGrp="1"/>
          </p:cNvSpPr>
          <p:nvPr>
            <p:ph type="sldNum" sz="quarter" idx="10"/>
          </p:nvPr>
        </p:nvSpPr>
        <p:spPr/>
        <p:txBody>
          <a:bodyPr/>
          <a:lstStyle/>
          <a:p>
            <a:fld id="{2AB449DB-9339-48DA-89E2-59920E410A25}" type="slidenum">
              <a:rPr lang="en-GB" smtClean="0"/>
              <a:t>4</a:t>
            </a:fld>
            <a:endParaRPr lang="en-GB"/>
          </a:p>
        </p:txBody>
      </p:sp>
    </p:spTree>
    <p:extLst>
      <p:ext uri="{BB962C8B-B14F-4D97-AF65-F5344CB8AC3E}">
        <p14:creationId xmlns:p14="http://schemas.microsoft.com/office/powerpoint/2010/main" val="138046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6</a:t>
            </a:fld>
            <a:endParaRPr lang="en-GB"/>
          </a:p>
        </p:txBody>
      </p:sp>
    </p:spTree>
    <p:extLst>
      <p:ext uri="{BB962C8B-B14F-4D97-AF65-F5344CB8AC3E}">
        <p14:creationId xmlns:p14="http://schemas.microsoft.com/office/powerpoint/2010/main" val="333288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B449DB-9339-48DA-89E2-59920E410A25}" type="slidenum">
              <a:rPr lang="en-GB" smtClean="0"/>
              <a:t>7</a:t>
            </a:fld>
            <a:endParaRPr lang="en-GB"/>
          </a:p>
        </p:txBody>
      </p:sp>
    </p:spTree>
    <p:extLst>
      <p:ext uri="{BB962C8B-B14F-4D97-AF65-F5344CB8AC3E}">
        <p14:creationId xmlns:p14="http://schemas.microsoft.com/office/powerpoint/2010/main" val="67965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10</a:t>
            </a:fld>
            <a:endParaRPr lang="en-GB"/>
          </a:p>
        </p:txBody>
      </p:sp>
    </p:spTree>
    <p:extLst>
      <p:ext uri="{BB962C8B-B14F-4D97-AF65-F5344CB8AC3E}">
        <p14:creationId xmlns:p14="http://schemas.microsoft.com/office/powerpoint/2010/main" val="53784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B449DB-9339-48DA-89E2-59920E410A25}" type="slidenum">
              <a:rPr lang="en-GB" smtClean="0"/>
              <a:t>11</a:t>
            </a:fld>
            <a:endParaRPr lang="en-GB"/>
          </a:p>
        </p:txBody>
      </p:sp>
    </p:spTree>
    <p:extLst>
      <p:ext uri="{BB962C8B-B14F-4D97-AF65-F5344CB8AC3E}">
        <p14:creationId xmlns:p14="http://schemas.microsoft.com/office/powerpoint/2010/main" val="85166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and show the parents the school website – class blog, homework, class pages, newsletters </a:t>
            </a:r>
            <a:endParaRPr lang="en-GB" dirty="0"/>
          </a:p>
        </p:txBody>
      </p:sp>
      <p:sp>
        <p:nvSpPr>
          <p:cNvPr id="4" name="Slide Number Placeholder 3"/>
          <p:cNvSpPr>
            <a:spLocks noGrp="1"/>
          </p:cNvSpPr>
          <p:nvPr>
            <p:ph type="sldNum" sz="quarter" idx="10"/>
          </p:nvPr>
        </p:nvSpPr>
        <p:spPr/>
        <p:txBody>
          <a:bodyPr/>
          <a:lstStyle/>
          <a:p>
            <a:fld id="{2AB449DB-9339-48DA-89E2-59920E410A25}" type="slidenum">
              <a:rPr lang="en-GB" smtClean="0"/>
              <a:t>12</a:t>
            </a:fld>
            <a:endParaRPr lang="en-GB"/>
          </a:p>
        </p:txBody>
      </p:sp>
    </p:spTree>
    <p:extLst>
      <p:ext uri="{BB962C8B-B14F-4D97-AF65-F5344CB8AC3E}">
        <p14:creationId xmlns:p14="http://schemas.microsoft.com/office/powerpoint/2010/main" val="158676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discuss the importance of coming to school on time,</a:t>
            </a:r>
            <a:r>
              <a:rPr lang="en-GB" baseline="0" dirty="0"/>
              <a:t> they may miss their reading slot. Picking up on time!</a:t>
            </a:r>
            <a:endParaRPr lang="en-GB" dirty="0"/>
          </a:p>
        </p:txBody>
      </p:sp>
      <p:sp>
        <p:nvSpPr>
          <p:cNvPr id="4" name="Slide Number Placeholder 3"/>
          <p:cNvSpPr>
            <a:spLocks noGrp="1"/>
          </p:cNvSpPr>
          <p:nvPr>
            <p:ph type="sldNum" sz="quarter" idx="10"/>
          </p:nvPr>
        </p:nvSpPr>
        <p:spPr/>
        <p:txBody>
          <a:bodyPr/>
          <a:lstStyle/>
          <a:p>
            <a:fld id="{2AB449DB-9339-48DA-89E2-59920E410A25}" type="slidenum">
              <a:rPr lang="en-GB" smtClean="0"/>
              <a:t>13</a:t>
            </a:fld>
            <a:endParaRPr lang="en-GB"/>
          </a:p>
        </p:txBody>
      </p:sp>
    </p:spTree>
    <p:extLst>
      <p:ext uri="{BB962C8B-B14F-4D97-AF65-F5344CB8AC3E}">
        <p14:creationId xmlns:p14="http://schemas.microsoft.com/office/powerpoint/2010/main" val="163168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FCAA91-BE54-4BF6-ADA7-13AD0E8B9F2A}"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97299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FCAA91-BE54-4BF6-ADA7-13AD0E8B9F2A}"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19340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FCAA91-BE54-4BF6-ADA7-13AD0E8B9F2A}"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129781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FCAA91-BE54-4BF6-ADA7-13AD0E8B9F2A}"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176041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FCAA91-BE54-4BF6-ADA7-13AD0E8B9F2A}" type="datetimeFigureOut">
              <a:rPr lang="en-GB" smtClean="0"/>
              <a:t>13/09/2021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25427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FCAA91-BE54-4BF6-ADA7-13AD0E8B9F2A}"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2041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FCAA91-BE54-4BF6-ADA7-13AD0E8B9F2A}" type="datetimeFigureOut">
              <a:rPr lang="en-GB" smtClean="0"/>
              <a:t>13/09/2021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292779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FCAA91-BE54-4BF6-ADA7-13AD0E8B9F2A}" type="datetimeFigureOut">
              <a:rPr lang="en-GB" smtClean="0"/>
              <a:t>13/09/2021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226156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CAA91-BE54-4BF6-ADA7-13AD0E8B9F2A}" type="datetimeFigureOut">
              <a:rPr lang="en-GB" smtClean="0"/>
              <a:t>13/09/2021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425444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FCAA91-BE54-4BF6-ADA7-13AD0E8B9F2A}"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2156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FCAA91-BE54-4BF6-ADA7-13AD0E8B9F2A}" type="datetimeFigureOut">
              <a:rPr lang="en-GB" smtClean="0"/>
              <a:t>13/09/2021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E04C2-B18A-465A-9937-965480B55501}" type="slidenum">
              <a:rPr lang="en-GB" smtClean="0"/>
              <a:t>‹#›</a:t>
            </a:fld>
            <a:endParaRPr lang="en-GB"/>
          </a:p>
        </p:txBody>
      </p:sp>
    </p:spTree>
    <p:extLst>
      <p:ext uri="{BB962C8B-B14F-4D97-AF65-F5344CB8AC3E}">
        <p14:creationId xmlns:p14="http://schemas.microsoft.com/office/powerpoint/2010/main" val="93687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rgbClr val="C4D8F0"/>
            </a:gs>
            <a:gs pos="0">
              <a:schemeClr val="bg1">
                <a:lumMod val="95000"/>
              </a:schemeClr>
            </a:gs>
            <a:gs pos="64999">
              <a:schemeClr val="accent1">
                <a:lumMod val="40000"/>
                <a:lumOff val="60000"/>
              </a:schemeClr>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CAA91-BE54-4BF6-ADA7-13AD0E8B9F2A}" type="datetimeFigureOut">
              <a:rPr lang="en-GB" smtClean="0"/>
              <a:t>13/09/2021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E04C2-B18A-465A-9937-965480B55501}" type="slidenum">
              <a:rPr lang="en-GB" smtClean="0"/>
              <a:t>‹#›</a:t>
            </a:fld>
            <a:endParaRPr lang="en-GB"/>
          </a:p>
        </p:txBody>
      </p:sp>
    </p:spTree>
    <p:extLst>
      <p:ext uri="{BB962C8B-B14F-4D97-AF65-F5344CB8AC3E}">
        <p14:creationId xmlns:p14="http://schemas.microsoft.com/office/powerpoint/2010/main" val="27849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admin@hawthorn.newcastle.sch.uk"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4114800"/>
          </a:xfrm>
        </p:spPr>
        <p:txBody>
          <a:bodyPr>
            <a:normAutofit/>
          </a:bodyPr>
          <a:lstStyle/>
          <a:p>
            <a:r>
              <a:rPr lang="en-GB" sz="9600" dirty="0"/>
              <a:t>Welcome to </a:t>
            </a:r>
            <a:br>
              <a:rPr lang="en-GB" sz="9600" dirty="0"/>
            </a:br>
            <a:r>
              <a:rPr lang="en-GB" sz="9600" dirty="0"/>
              <a:t>Year Two</a:t>
            </a:r>
          </a:p>
        </p:txBody>
      </p:sp>
      <p:pic>
        <p:nvPicPr>
          <p:cNvPr id="4" name="Picture 3" descr="Footprints clipart children's, Footprints children's Transparent ..."/>
          <p:cNvPicPr/>
          <p:nvPr/>
        </p:nvPicPr>
        <p:blipFill>
          <a:blip r:embed="rId3" cstate="print">
            <a:extLst>
              <a:ext uri="{BEBA8EAE-BF5A-486C-A8C5-ECC9F3942E4B}">
                <a14:imgProps xmlns:a14="http://schemas.microsoft.com/office/drawing/2010/main">
                  <a14:imgLayer r:embed="rId4">
                    <a14:imgEffect>
                      <a14:backgroundRemoval t="9375" b="89931" l="4200" r="98300">
                        <a14:foregroundMark x1="8000" y1="42014" x2="8000" y2="42014"/>
                        <a14:foregroundMark x1="4200" y1="47917" x2="4200" y2="47917"/>
                        <a14:foregroundMark x1="14800" y1="50347" x2="14800" y2="50347"/>
                        <a14:foregroundMark x1="15000" y1="43750" x2="15000" y2="43750"/>
                        <a14:foregroundMark x1="13800" y1="39583" x2="13800" y2="39583"/>
                        <a14:foregroundMark x1="12600" y1="33681" x2="12600" y2="33681"/>
                        <a14:foregroundMark x1="11600" y1="31250" x2="11600" y2="31250"/>
                        <a14:foregroundMark x1="21700" y1="48611" x2="21700" y2="48611"/>
                        <a14:foregroundMark x1="26100" y1="63889" x2="26100" y2="63889"/>
                        <a14:foregroundMark x1="31100" y1="59722" x2="31100" y2="59722"/>
                        <a14:foregroundMark x1="27300" y1="72222" x2="27300" y2="72222"/>
                        <a14:foregroundMark x1="26100" y1="73958" x2="26100" y2="73958"/>
                        <a14:foregroundMark x1="37900" y1="35417" x2="37900" y2="35417"/>
                        <a14:foregroundMark x1="41200" y1="49653" x2="41200" y2="49653"/>
                        <a14:foregroundMark x1="45300" y1="54514" x2="45300" y2="54514"/>
                        <a14:foregroundMark x1="45300" y1="54514" x2="45300" y2="54514"/>
                        <a14:foregroundMark x1="45800" y1="49653" x2="45800" y2="49653"/>
                        <a14:foregroundMark x1="44800" y1="41319" x2="44800" y2="41319"/>
                        <a14:foregroundMark x1="44100" y1="34375" x2="44100" y2="34375"/>
                        <a14:foregroundMark x1="43400" y1="32986" x2="43400" y2="32986"/>
                        <a14:foregroundMark x1="55200" y1="62153" x2="55200" y2="62153"/>
                        <a14:foregroundMark x1="57600" y1="62847" x2="57600" y2="62847"/>
                        <a14:foregroundMark x1="63400" y1="50347" x2="63400" y2="50347"/>
                        <a14:foregroundMark x1="62600" y1="56944" x2="62600" y2="56944"/>
                        <a14:foregroundMark x1="62200" y1="63889" x2="62200" y2="63889"/>
                        <a14:foregroundMark x1="60700" y1="69792" x2="60700" y2="69792"/>
                        <a14:foregroundMark x1="92200" y1="66319" x2="92200" y2="66319"/>
                        <a14:foregroundMark x1="98300" y1="63889" x2="98300" y2="63889"/>
                        <a14:foregroundMark x1="96300" y1="63889" x2="96300" y2="63889"/>
                        <a14:foregroundMark x1="96300" y1="69792" x2="96300" y2="69792"/>
                        <a14:foregroundMark x1="94900" y1="76389" x2="94900" y2="76389"/>
                        <a14:foregroundMark x1="92700" y1="76389" x2="92700" y2="76389"/>
                        <a14:foregroundMark x1="7300" y1="43056" x2="7300" y2="43056"/>
                        <a14:foregroundMark x1="26300" y1="56944" x2="26300" y2="56944"/>
                        <a14:foregroundMark x1="39800" y1="40278" x2="39800" y2="40278"/>
                        <a14:foregroundMark x1="36200" y1="40278" x2="36200" y2="40278"/>
                      </a14:backgroundRemoval>
                    </a14:imgEffect>
                  </a14:imgLayer>
                </a14:imgProps>
              </a:ext>
              <a:ext uri="{28A0092B-C50C-407E-A947-70E740481C1C}">
                <a14:useLocalDpi xmlns:a14="http://schemas.microsoft.com/office/drawing/2010/main" val="0"/>
              </a:ext>
            </a:extLst>
          </a:blip>
          <a:srcRect/>
          <a:stretch>
            <a:fillRect/>
          </a:stretch>
        </p:blipFill>
        <p:spPr bwMode="auto">
          <a:xfrm>
            <a:off x="1766047" y="4114800"/>
            <a:ext cx="5611906" cy="1896979"/>
          </a:xfrm>
          <a:prstGeom prst="rect">
            <a:avLst/>
          </a:prstGeom>
          <a:noFill/>
          <a:ln>
            <a:noFill/>
          </a:ln>
        </p:spPr>
      </p:pic>
      <p:pic>
        <p:nvPicPr>
          <p:cNvPr id="5" name="Picture 4" descr="hawthorn new logo">
            <a:extLst>
              <a:ext uri="{FF2B5EF4-FFF2-40B4-BE49-F238E27FC236}">
                <a16:creationId xmlns:a16="http://schemas.microsoft.com/office/drawing/2014/main" id="{A8CF86C1-2952-4E4F-93A0-3D622A0E4B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141" y="138224"/>
            <a:ext cx="1249717" cy="1997594"/>
          </a:xfrm>
          <a:prstGeom prst="rect">
            <a:avLst/>
          </a:prstGeom>
          <a:noFill/>
          <a:ln>
            <a:noFill/>
          </a:ln>
        </p:spPr>
      </p:pic>
    </p:spTree>
    <p:extLst>
      <p:ext uri="{BB962C8B-B14F-4D97-AF65-F5344CB8AC3E}">
        <p14:creationId xmlns:p14="http://schemas.microsoft.com/office/powerpoint/2010/main" val="116660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6555"/>
            <a:ext cx="5638800" cy="1470025"/>
          </a:xfrm>
        </p:spPr>
        <p:txBody>
          <a:bodyPr>
            <a:normAutofit fontScale="90000"/>
          </a:bodyPr>
          <a:lstStyle/>
          <a:p>
            <a:r>
              <a:rPr lang="en-GB" sz="5000" kern="0" dirty="0">
                <a:solidFill>
                  <a:srgbClr val="000000"/>
                </a:solidFill>
                <a:latin typeface="Comic Sans MS" panose="030F0702030302020204" pitchFamily="66" charset="0"/>
                <a:cs typeface="Arial"/>
              </a:rPr>
              <a:t>Statutory Tests in Year 2</a:t>
            </a:r>
            <a:endParaRPr lang="en-GB" dirty="0">
              <a:latin typeface="Comic Sans MS" panose="030F0702030302020204" pitchFamily="66" charset="0"/>
            </a:endParaRPr>
          </a:p>
        </p:txBody>
      </p:sp>
      <p:sp>
        <p:nvSpPr>
          <p:cNvPr id="3" name="Subtitle 2"/>
          <p:cNvSpPr>
            <a:spLocks noGrp="1"/>
          </p:cNvSpPr>
          <p:nvPr>
            <p:ph type="subTitle" idx="1"/>
          </p:nvPr>
        </p:nvSpPr>
        <p:spPr>
          <a:xfrm>
            <a:off x="304800" y="2362200"/>
            <a:ext cx="8382000" cy="3962400"/>
          </a:xfrm>
        </p:spPr>
        <p:txBody>
          <a:bodyPr>
            <a:normAutofit fontScale="70000" lnSpcReduction="20000"/>
          </a:bodyPr>
          <a:lstStyle/>
          <a:p>
            <a:pPr marL="342900" lvl="0" indent="-342900" algn="l" fontAlgn="base">
              <a:lnSpc>
                <a:spcPct val="160000"/>
              </a:lnSpc>
              <a:spcAft>
                <a:spcPct val="0"/>
              </a:spcAft>
              <a:buFontTx/>
              <a:buChar char="•"/>
            </a:pPr>
            <a:r>
              <a:rPr lang="en-US" altLang="en-US" sz="3300" kern="0" dirty="0">
                <a:solidFill>
                  <a:srgbClr val="000000"/>
                </a:solidFill>
                <a:latin typeface="Comic Sans MS" panose="030F0702030302020204" pitchFamily="66" charset="0"/>
                <a:cs typeface="Arial"/>
              </a:rPr>
              <a:t>SATs are now called National Curriculum Assessments</a:t>
            </a:r>
          </a:p>
          <a:p>
            <a:pPr marL="342900" lvl="0" indent="-342900" algn="l" fontAlgn="base">
              <a:lnSpc>
                <a:spcPct val="160000"/>
              </a:lnSpc>
              <a:spcAft>
                <a:spcPct val="0"/>
              </a:spcAft>
              <a:buFontTx/>
              <a:buChar char="•"/>
            </a:pPr>
            <a:r>
              <a:rPr lang="en-US" altLang="en-US" sz="3300" kern="0" dirty="0">
                <a:solidFill>
                  <a:srgbClr val="000000"/>
                </a:solidFill>
                <a:latin typeface="Comic Sans MS" panose="030F0702030302020204" pitchFamily="66" charset="0"/>
                <a:cs typeface="Arial"/>
              </a:rPr>
              <a:t>They are taken at the end of Key Stage 1 (at age 6/7) and at the end of Key Stage 2 (at age 10/11). </a:t>
            </a:r>
          </a:p>
          <a:p>
            <a:pPr marL="342900" lvl="0" indent="-342900" algn="l" fontAlgn="base">
              <a:lnSpc>
                <a:spcPct val="160000"/>
              </a:lnSpc>
              <a:spcAft>
                <a:spcPct val="0"/>
              </a:spcAft>
              <a:buFontTx/>
              <a:buChar char="•"/>
            </a:pPr>
            <a:r>
              <a:rPr lang="en-US" altLang="en-US" sz="3300" kern="0" dirty="0">
                <a:solidFill>
                  <a:srgbClr val="000000"/>
                </a:solidFill>
                <a:latin typeface="Comic Sans MS" panose="030F0702030302020204" pitchFamily="66" charset="0"/>
                <a:cs typeface="Arial"/>
              </a:rPr>
              <a:t>Testing for Year Two takes place during the month of May.</a:t>
            </a:r>
          </a:p>
          <a:p>
            <a:pPr marL="342900" lvl="0" indent="-342900" algn="l" fontAlgn="base">
              <a:lnSpc>
                <a:spcPct val="160000"/>
              </a:lnSpc>
              <a:spcAft>
                <a:spcPct val="0"/>
              </a:spcAft>
              <a:buFontTx/>
              <a:buChar char="•"/>
            </a:pPr>
            <a:r>
              <a:rPr lang="en-GB" altLang="en-US" sz="3300" kern="0" dirty="0">
                <a:solidFill>
                  <a:srgbClr val="000000"/>
                </a:solidFill>
                <a:latin typeface="Comic Sans MS" panose="030F0702030302020204" pitchFamily="66" charset="0"/>
                <a:cs typeface="Arial"/>
              </a:rPr>
              <a:t>The tests will cover English reading, English grammar, punctuation and spelling, and Mathematics</a:t>
            </a:r>
          </a:p>
          <a:p>
            <a:endParaRPr lang="en-GB" dirty="0"/>
          </a:p>
        </p:txBody>
      </p:sp>
      <p:pic>
        <p:nvPicPr>
          <p:cNvPr id="4" name="Picture 3" descr="hawthorn new logo">
            <a:extLst>
              <a:ext uri="{FF2B5EF4-FFF2-40B4-BE49-F238E27FC236}">
                <a16:creationId xmlns:a16="http://schemas.microsoft.com/office/drawing/2014/main" id="{32BA05CA-9CD4-4807-AE4C-A6ED318196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11021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5943600" cy="1470025"/>
          </a:xfrm>
        </p:spPr>
        <p:txBody>
          <a:bodyPr>
            <a:normAutofit fontScale="90000"/>
          </a:bodyPr>
          <a:lstStyle/>
          <a:p>
            <a:pPr>
              <a:lnSpc>
                <a:spcPct val="150000"/>
              </a:lnSpc>
            </a:pPr>
            <a:r>
              <a:rPr lang="en-US" sz="3900" kern="0" dirty="0">
                <a:solidFill>
                  <a:srgbClr val="000000"/>
                </a:solidFill>
                <a:latin typeface="Comic Sans MS" panose="030F0702030302020204" pitchFamily="66" charset="0"/>
                <a:cs typeface="Arial"/>
              </a:rPr>
              <a:t>What level should                children be at?</a:t>
            </a:r>
            <a:endParaRPr lang="en-GB" dirty="0">
              <a:latin typeface="Comic Sans MS" panose="030F0702030302020204" pitchFamily="66" charset="0"/>
            </a:endParaRPr>
          </a:p>
        </p:txBody>
      </p:sp>
      <p:sp>
        <p:nvSpPr>
          <p:cNvPr id="3" name="Subtitle 2"/>
          <p:cNvSpPr>
            <a:spLocks noGrp="1"/>
          </p:cNvSpPr>
          <p:nvPr>
            <p:ph type="subTitle" idx="1"/>
          </p:nvPr>
        </p:nvSpPr>
        <p:spPr>
          <a:xfrm>
            <a:off x="533400" y="2003425"/>
            <a:ext cx="7924800" cy="3886200"/>
          </a:xfrm>
        </p:spPr>
        <p:txBody>
          <a:bodyPr>
            <a:normAutofit fontScale="85000" lnSpcReduction="10000"/>
          </a:bodyPr>
          <a:lstStyle/>
          <a:p>
            <a:pPr marL="342900" lvl="0" indent="-342900" algn="l" fontAlgn="base">
              <a:lnSpc>
                <a:spcPct val="160000"/>
              </a:lnSpc>
              <a:spcAft>
                <a:spcPct val="0"/>
              </a:spcAft>
              <a:buFontTx/>
              <a:buChar char="•"/>
            </a:pPr>
            <a:r>
              <a:rPr lang="en-US" altLang="en-US" sz="3000" kern="0" dirty="0">
                <a:solidFill>
                  <a:srgbClr val="000000"/>
                </a:solidFill>
                <a:latin typeface="Comic Sans MS" panose="030F0702030302020204" pitchFamily="66" charset="0"/>
                <a:cs typeface="Arial"/>
              </a:rPr>
              <a:t>Under the National Curriculum, levels no longer exist.</a:t>
            </a:r>
          </a:p>
          <a:p>
            <a:pPr marL="342900" lvl="0" indent="-342900" algn="l" fontAlgn="base">
              <a:lnSpc>
                <a:spcPct val="160000"/>
              </a:lnSpc>
              <a:spcAft>
                <a:spcPct val="0"/>
              </a:spcAft>
              <a:buFontTx/>
              <a:buChar char="•"/>
            </a:pPr>
            <a:r>
              <a:rPr lang="en-US" altLang="en-US" sz="3000" kern="0" dirty="0">
                <a:solidFill>
                  <a:srgbClr val="000000"/>
                </a:solidFill>
                <a:latin typeface="Comic Sans MS" panose="030F0702030302020204" pitchFamily="66" charset="0"/>
                <a:cs typeface="Arial"/>
              </a:rPr>
              <a:t>Children will be teacher assessed and tested according to whether they have achieved all objectives ‘expected’ for their school year.</a:t>
            </a:r>
          </a:p>
          <a:p>
            <a:pPr marL="342900" lvl="0" indent="-342900" algn="l" fontAlgn="base">
              <a:lnSpc>
                <a:spcPct val="160000"/>
              </a:lnSpc>
              <a:spcAft>
                <a:spcPct val="0"/>
              </a:spcAft>
              <a:buFontTx/>
              <a:buChar char="•"/>
            </a:pPr>
            <a:r>
              <a:rPr lang="en-US" altLang="en-US" sz="3000" kern="0" dirty="0">
                <a:solidFill>
                  <a:srgbClr val="000000"/>
                </a:solidFill>
                <a:latin typeface="Comic Sans MS" panose="030F0702030302020204" pitchFamily="66" charset="0"/>
                <a:cs typeface="Arial"/>
              </a:rPr>
              <a:t>Teacher assessment overrides any test results!</a:t>
            </a:r>
          </a:p>
          <a:p>
            <a:endParaRPr lang="en-GB" dirty="0"/>
          </a:p>
        </p:txBody>
      </p:sp>
      <p:pic>
        <p:nvPicPr>
          <p:cNvPr id="4" name="Picture 3" descr="hawthorn new logo">
            <a:extLst>
              <a:ext uri="{FF2B5EF4-FFF2-40B4-BE49-F238E27FC236}">
                <a16:creationId xmlns:a16="http://schemas.microsoft.com/office/drawing/2014/main" id="{3DFC7A4D-4983-4DAC-AEA8-65206F5FD7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pic>
        <p:nvPicPr>
          <p:cNvPr id="5" name="Picture 4" descr="hawthorn new logo">
            <a:extLst>
              <a:ext uri="{FF2B5EF4-FFF2-40B4-BE49-F238E27FC236}">
                <a16:creationId xmlns:a16="http://schemas.microsoft.com/office/drawing/2014/main" id="{34B35D86-9C70-4658-9FF2-92D5AFC9CC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04800"/>
            <a:ext cx="548658" cy="992818"/>
          </a:xfrm>
          <a:prstGeom prst="rect">
            <a:avLst/>
          </a:prstGeom>
          <a:noFill/>
          <a:ln>
            <a:noFill/>
          </a:ln>
        </p:spPr>
      </p:pic>
    </p:spTree>
    <p:extLst>
      <p:ext uri="{BB962C8B-B14F-4D97-AF65-F5344CB8AC3E}">
        <p14:creationId xmlns:p14="http://schemas.microsoft.com/office/powerpoint/2010/main" val="348537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59142"/>
            <a:ext cx="5105400" cy="707886"/>
          </a:xfrm>
          <a:prstGeom prst="rect">
            <a:avLst/>
          </a:prstGeom>
          <a:noFill/>
        </p:spPr>
        <p:txBody>
          <a:bodyPr wrap="square" rtlCol="0">
            <a:spAutoFit/>
          </a:bodyPr>
          <a:lstStyle/>
          <a:p>
            <a:pPr algn="ctr"/>
            <a:r>
              <a:rPr lang="en-GB" sz="4000" dirty="0">
                <a:ln w="0"/>
                <a:effectLst>
                  <a:outerShdw blurRad="38100" dist="19050" dir="2700000" algn="tl" rotWithShape="0">
                    <a:schemeClr val="dk1">
                      <a:alpha val="40000"/>
                    </a:schemeClr>
                  </a:outerShdw>
                </a:effectLst>
                <a:latin typeface="Comic Sans MS" panose="030F0702030302020204" pitchFamily="66" charset="0"/>
                <a:cs typeface="Arial" panose="020B0604020202020204" pitchFamily="34" charset="0"/>
              </a:rPr>
              <a:t>HOMEWORK</a:t>
            </a:r>
          </a:p>
        </p:txBody>
      </p:sp>
      <p:sp>
        <p:nvSpPr>
          <p:cNvPr id="3" name="TextBox 2"/>
          <p:cNvSpPr txBox="1"/>
          <p:nvPr/>
        </p:nvSpPr>
        <p:spPr>
          <a:xfrm>
            <a:off x="304800" y="1524000"/>
            <a:ext cx="8534400"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GB" sz="2000" dirty="0">
                <a:latin typeface="Comic Sans MS" panose="030F0702030302020204" pitchFamily="66" charset="0"/>
                <a:cs typeface="Arial" panose="020B0604020202020204" pitchFamily="34" charset="0"/>
              </a:rPr>
              <a:t>Reading daily- Books will be changed twice a week </a:t>
            </a:r>
          </a:p>
          <a:p>
            <a:pPr marL="285750" indent="-285750">
              <a:lnSpc>
                <a:spcPct val="150000"/>
              </a:lnSpc>
              <a:buFont typeface="Wingdings" panose="05000000000000000000" pitchFamily="2" charset="2"/>
              <a:buChar char="v"/>
            </a:pPr>
            <a:r>
              <a:rPr lang="en-GB" sz="2000" dirty="0">
                <a:latin typeface="Comic Sans MS" panose="030F0702030302020204" pitchFamily="66" charset="0"/>
                <a:cs typeface="Arial" panose="020B0604020202020204" pitchFamily="34" charset="0"/>
              </a:rPr>
              <a:t>Handwriting weekly</a:t>
            </a:r>
          </a:p>
          <a:p>
            <a:pPr marL="285750" indent="-285750">
              <a:lnSpc>
                <a:spcPct val="150000"/>
              </a:lnSpc>
              <a:buFont typeface="Wingdings" panose="05000000000000000000" pitchFamily="2" charset="2"/>
              <a:buChar char="v"/>
            </a:pPr>
            <a:r>
              <a:rPr lang="en-GB" sz="2000" dirty="0">
                <a:latin typeface="Comic Sans MS" panose="030F0702030302020204" pitchFamily="66" charset="0"/>
                <a:cs typeface="Arial" panose="020B0604020202020204" pitchFamily="34" charset="0"/>
              </a:rPr>
              <a:t>Spellings weekly</a:t>
            </a:r>
          </a:p>
          <a:p>
            <a:pPr>
              <a:lnSpc>
                <a:spcPct val="150000"/>
              </a:lnSpc>
            </a:pPr>
            <a:endParaRPr lang="en-GB" sz="2000" dirty="0">
              <a:latin typeface="Comic Sans MS" panose="030F0702030302020204" pitchFamily="66" charset="0"/>
              <a:cs typeface="Arial" panose="020B0604020202020204" pitchFamily="34" charset="0"/>
            </a:endParaRPr>
          </a:p>
          <a:p>
            <a:pPr>
              <a:lnSpc>
                <a:spcPct val="150000"/>
              </a:lnSpc>
            </a:pPr>
            <a:r>
              <a:rPr lang="en-GB" sz="2000" dirty="0">
                <a:latin typeface="Comic Sans MS" panose="030F0702030302020204" pitchFamily="66" charset="0"/>
                <a:cs typeface="Arial" panose="020B0604020202020204" pitchFamily="34" charset="0"/>
              </a:rPr>
              <a:t>Handwriting and Spelling homework is set on a Thursday and should be handed in on the following Tuesday  </a:t>
            </a:r>
          </a:p>
          <a:p>
            <a:pPr>
              <a:lnSpc>
                <a:spcPct val="150000"/>
              </a:lnSpc>
            </a:pPr>
            <a:endParaRPr lang="en-GB" sz="2000" dirty="0">
              <a:latin typeface="Comic Sans MS" panose="030F0702030302020204" pitchFamily="66" charset="0"/>
              <a:cs typeface="Arial" panose="020B0604020202020204" pitchFamily="34" charset="0"/>
            </a:endParaRPr>
          </a:p>
          <a:p>
            <a:pPr>
              <a:lnSpc>
                <a:spcPct val="150000"/>
              </a:lnSpc>
            </a:pPr>
            <a:endParaRPr lang="en-GB" sz="2000" dirty="0">
              <a:latin typeface="Comic Sans MS" panose="030F0702030302020204" pitchFamily="66" charset="0"/>
              <a:cs typeface="Arial" panose="020B0604020202020204" pitchFamily="34" charset="0"/>
            </a:endParaRPr>
          </a:p>
          <a:p>
            <a:pPr>
              <a:lnSpc>
                <a:spcPct val="150000"/>
              </a:lnSpc>
            </a:pPr>
            <a:r>
              <a:rPr lang="en-GB" sz="2000" dirty="0">
                <a:latin typeface="Comic Sans MS" panose="030F0702030302020204" pitchFamily="66" charset="0"/>
                <a:cs typeface="Arial" panose="020B0604020202020204" pitchFamily="34" charset="0"/>
              </a:rPr>
              <a:t>Homework is available to as print if children can not access seesaw. </a:t>
            </a:r>
          </a:p>
          <a:p>
            <a:pPr>
              <a:lnSpc>
                <a:spcPct val="150000"/>
              </a:lnSpc>
            </a:pPr>
            <a:endParaRPr lang="en-GB" sz="2400" dirty="0">
              <a:cs typeface="Arial" panose="020B0604020202020204" pitchFamily="34" charset="0"/>
            </a:endParaRPr>
          </a:p>
          <a:p>
            <a:endParaRPr lang="en-GB" sz="2400" dirty="0">
              <a:cs typeface="Arial" panose="020B0604020202020204" pitchFamily="34" charset="0"/>
            </a:endParaRPr>
          </a:p>
        </p:txBody>
      </p:sp>
      <p:pic>
        <p:nvPicPr>
          <p:cNvPr id="4" name="Picture 3" descr="hawthorn new logo">
            <a:extLst>
              <a:ext uri="{FF2B5EF4-FFF2-40B4-BE49-F238E27FC236}">
                <a16:creationId xmlns:a16="http://schemas.microsoft.com/office/drawing/2014/main" id="{5720108F-738B-4AE1-B197-8642EDE3A4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187739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5" y="-228600"/>
            <a:ext cx="5334000" cy="1143000"/>
          </a:xfrm>
        </p:spPr>
        <p:txBody>
          <a:bodyPr>
            <a:normAutofit fontScale="90000"/>
          </a:bodyPr>
          <a:lstStyle/>
          <a:p>
            <a:r>
              <a:rPr lang="en-GB" altLang="en-US" sz="4000" b="1" kern="0" dirty="0">
                <a:solidFill>
                  <a:srgbClr val="000000"/>
                </a:solidFill>
                <a:latin typeface="Comic Sans MS" panose="030F0702030302020204" pitchFamily="66" charset="0"/>
                <a:cs typeface="Arial"/>
              </a:rPr>
              <a:t>How can parents help?</a:t>
            </a:r>
            <a:endParaRPr lang="en-GB" dirty="0">
              <a:latin typeface="Comic Sans MS" panose="030F0702030302020204" pitchFamily="66" charset="0"/>
            </a:endParaRPr>
          </a:p>
        </p:txBody>
      </p:sp>
      <p:sp>
        <p:nvSpPr>
          <p:cNvPr id="3" name="Content Placeholder 2"/>
          <p:cNvSpPr>
            <a:spLocks noGrp="1"/>
          </p:cNvSpPr>
          <p:nvPr>
            <p:ph idx="1"/>
          </p:nvPr>
        </p:nvSpPr>
        <p:spPr>
          <a:xfrm>
            <a:off x="139361" y="648809"/>
            <a:ext cx="8915400" cy="5222600"/>
          </a:xfrm>
        </p:spPr>
        <p:txBody>
          <a:bodyPr>
            <a:normAutofit fontScale="62500" lnSpcReduction="20000"/>
          </a:bodyPr>
          <a:lstStyle/>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The best help is by taking an interest in your child’s learning and giving lots of positive encouragement.</a:t>
            </a:r>
          </a:p>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Attending all meetings and parents evenings.</a:t>
            </a:r>
          </a:p>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Supporting by engaging with home learning.</a:t>
            </a:r>
          </a:p>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Accessing websites: BBC </a:t>
            </a:r>
            <a:r>
              <a:rPr lang="en-GB" altLang="en-US" sz="2400" kern="0" dirty="0" err="1">
                <a:solidFill>
                  <a:srgbClr val="000000"/>
                </a:solidFill>
                <a:latin typeface="Comic Sans MS" panose="030F0702030302020204" pitchFamily="66" charset="0"/>
                <a:cs typeface="Arial"/>
              </a:rPr>
              <a:t>Bitesize</a:t>
            </a:r>
            <a:r>
              <a:rPr lang="en-GB" altLang="en-US" sz="2400" kern="0" dirty="0">
                <a:solidFill>
                  <a:srgbClr val="000000"/>
                </a:solidFill>
                <a:latin typeface="Comic Sans MS" panose="030F0702030302020204" pitchFamily="66" charset="0"/>
                <a:cs typeface="Arial"/>
              </a:rPr>
              <a:t>. Education City Phonics Play </a:t>
            </a:r>
            <a:r>
              <a:rPr lang="en-GB" altLang="en-US" sz="2400" kern="0" dirty="0" err="1">
                <a:solidFill>
                  <a:srgbClr val="000000"/>
                </a:solidFill>
                <a:latin typeface="Comic Sans MS" panose="030F0702030302020204" pitchFamily="66" charset="0"/>
                <a:cs typeface="Arial"/>
              </a:rPr>
              <a:t>etc</a:t>
            </a:r>
            <a:endParaRPr lang="en-GB" altLang="en-US" sz="2400" kern="0" dirty="0">
              <a:solidFill>
                <a:srgbClr val="000000"/>
              </a:solidFill>
              <a:latin typeface="Comic Sans MS" panose="030F0702030302020204" pitchFamily="66" charset="0"/>
              <a:cs typeface="Arial"/>
            </a:endParaRPr>
          </a:p>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Not putting children under too much pressure.</a:t>
            </a:r>
          </a:p>
          <a:p>
            <a:pPr lvl="0" fontAlgn="base">
              <a:lnSpc>
                <a:spcPct val="160000"/>
              </a:lnSpc>
              <a:spcAft>
                <a:spcPct val="0"/>
              </a:spcAft>
              <a:buFontTx/>
              <a:buChar char="•"/>
            </a:pPr>
            <a:r>
              <a:rPr lang="en-GB" altLang="en-US" sz="2400" kern="0" dirty="0">
                <a:solidFill>
                  <a:srgbClr val="000000"/>
                </a:solidFill>
                <a:latin typeface="Comic Sans MS" panose="030F0702030302020204" pitchFamily="66" charset="0"/>
                <a:cs typeface="Arial"/>
              </a:rPr>
              <a:t>Ensuring children arrive for school:</a:t>
            </a:r>
          </a:p>
          <a:p>
            <a:pPr lvl="0" fontAlgn="base">
              <a:lnSpc>
                <a:spcPct val="160000"/>
              </a:lnSpc>
              <a:spcAft>
                <a:spcPct val="0"/>
              </a:spcAft>
              <a:buNone/>
            </a:pPr>
            <a:r>
              <a:rPr lang="en-GB" altLang="en-US" sz="2400" kern="0" dirty="0">
                <a:solidFill>
                  <a:srgbClr val="000000"/>
                </a:solidFill>
                <a:latin typeface="Comic Sans MS" panose="030F0702030302020204" pitchFamily="66" charset="0"/>
                <a:cs typeface="Arial"/>
              </a:rPr>
              <a:t>	-	in good time to start the day </a:t>
            </a:r>
          </a:p>
          <a:p>
            <a:pPr lvl="0" fontAlgn="base">
              <a:lnSpc>
                <a:spcPct val="160000"/>
              </a:lnSpc>
              <a:spcAft>
                <a:spcPct val="0"/>
              </a:spcAft>
              <a:buNone/>
            </a:pPr>
            <a:r>
              <a:rPr lang="en-GB" altLang="en-US" sz="2400" kern="0" dirty="0">
                <a:solidFill>
                  <a:srgbClr val="000000"/>
                </a:solidFill>
                <a:latin typeface="Comic Sans MS" panose="030F0702030302020204" pitchFamily="66" charset="0"/>
                <a:cs typeface="Arial"/>
              </a:rPr>
              <a:t>	-	having had breakfast</a:t>
            </a:r>
          </a:p>
          <a:p>
            <a:pPr lvl="0" fontAlgn="base">
              <a:lnSpc>
                <a:spcPct val="160000"/>
              </a:lnSpc>
              <a:spcAft>
                <a:spcPct val="0"/>
              </a:spcAft>
              <a:buNone/>
            </a:pPr>
            <a:r>
              <a:rPr lang="en-GB" altLang="en-US" sz="2400" kern="0" dirty="0">
                <a:solidFill>
                  <a:srgbClr val="000000"/>
                </a:solidFill>
                <a:latin typeface="Comic Sans MS" panose="030F0702030302020204" pitchFamily="66" charset="0"/>
                <a:cs typeface="Arial"/>
              </a:rPr>
              <a:t>	-	having gone to bed at a reasonable time!</a:t>
            </a:r>
          </a:p>
          <a:p>
            <a:pPr lvl="0" fontAlgn="base">
              <a:lnSpc>
                <a:spcPct val="160000"/>
              </a:lnSpc>
              <a:spcAft>
                <a:spcPct val="0"/>
              </a:spcAft>
              <a:buNone/>
            </a:pPr>
            <a:r>
              <a:rPr lang="en-GB" altLang="en-US" sz="2400" kern="0" dirty="0">
                <a:solidFill>
                  <a:srgbClr val="000000"/>
                </a:solidFill>
                <a:latin typeface="Comic Sans MS" panose="030F0702030302020204" pitchFamily="66" charset="0"/>
                <a:cs typeface="Arial"/>
              </a:rPr>
              <a:t>      -, book bag</a:t>
            </a:r>
          </a:p>
          <a:p>
            <a:pPr marL="0" lvl="0" indent="0" fontAlgn="base">
              <a:lnSpc>
                <a:spcPct val="160000"/>
              </a:lnSpc>
              <a:spcAft>
                <a:spcPct val="0"/>
              </a:spcAft>
              <a:buNone/>
            </a:pPr>
            <a:endParaRPr lang="en-US" altLang="en-US" sz="2400" kern="0" dirty="0">
              <a:solidFill>
                <a:srgbClr val="000000"/>
              </a:solidFill>
              <a:latin typeface="Comic Sans MS" panose="030F0702030302020204" pitchFamily="66" charset="0"/>
              <a:cs typeface="Arial"/>
            </a:endParaRPr>
          </a:p>
          <a:p>
            <a:pPr marL="0" lvl="0" indent="0" fontAlgn="base">
              <a:lnSpc>
                <a:spcPct val="160000"/>
              </a:lnSpc>
              <a:spcAft>
                <a:spcPct val="0"/>
              </a:spcAft>
              <a:buNone/>
            </a:pPr>
            <a:r>
              <a:rPr lang="en-US" altLang="en-US" sz="2400" kern="0" dirty="0">
                <a:solidFill>
                  <a:srgbClr val="000000"/>
                </a:solidFill>
                <a:latin typeface="Comic Sans MS" panose="030F0702030302020204" pitchFamily="66" charset="0"/>
                <a:cs typeface="Arial"/>
              </a:rPr>
              <a:t>Please collect children on-time or phone ahead if you are late.</a:t>
            </a:r>
            <a:endParaRPr lang="en-GB" altLang="en-US" sz="2400" kern="0" dirty="0">
              <a:solidFill>
                <a:srgbClr val="000000"/>
              </a:solidFill>
              <a:latin typeface="Comic Sans MS" panose="030F0702030302020204" pitchFamily="66" charset="0"/>
              <a:cs typeface="Arial"/>
            </a:endParaRPr>
          </a:p>
          <a:p>
            <a:endParaRPr lang="en-GB" dirty="0"/>
          </a:p>
        </p:txBody>
      </p:sp>
      <p:pic>
        <p:nvPicPr>
          <p:cNvPr id="4" name="Picture 3" descr="hawthorn new logo">
            <a:extLst>
              <a:ext uri="{FF2B5EF4-FFF2-40B4-BE49-F238E27FC236}">
                <a16:creationId xmlns:a16="http://schemas.microsoft.com/office/drawing/2014/main" id="{695B32DA-831D-4418-8E8C-408F27A219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90094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6042"/>
            <a:ext cx="8229600" cy="1143000"/>
          </a:xfrm>
        </p:spPr>
        <p:txBody>
          <a:bodyPr>
            <a:normAutofit fontScale="90000"/>
          </a:bodyPr>
          <a:lstStyle/>
          <a:p>
            <a:r>
              <a:rPr lang="en-GB" dirty="0">
                <a:latin typeface="Comic Sans MS" panose="030F0702030302020204" pitchFamily="66" charset="0"/>
                <a:cs typeface="Arial" panose="020B0604020202020204" pitchFamily="34" charset="0"/>
              </a:rPr>
              <a:t>What do I do if I need to speak to my child’s teacher?</a:t>
            </a:r>
          </a:p>
        </p:txBody>
      </p:sp>
      <p:sp>
        <p:nvSpPr>
          <p:cNvPr id="3" name="Content Placeholder 2"/>
          <p:cNvSpPr>
            <a:spLocks noGrp="1"/>
          </p:cNvSpPr>
          <p:nvPr>
            <p:ph idx="1"/>
          </p:nvPr>
        </p:nvSpPr>
        <p:spPr>
          <a:xfrm>
            <a:off x="228600" y="1600200"/>
            <a:ext cx="8229600" cy="4525963"/>
          </a:xfrm>
        </p:spPr>
        <p:txBody>
          <a:bodyPr>
            <a:normAutofit/>
          </a:bodyPr>
          <a:lstStyle/>
          <a:p>
            <a:pPr>
              <a:lnSpc>
                <a:spcPct val="160000"/>
              </a:lnSpc>
            </a:pPr>
            <a:r>
              <a:rPr lang="en-GB" dirty="0">
                <a:latin typeface="Comic Sans MS" panose="030F0702030302020204" pitchFamily="66" charset="0"/>
              </a:rPr>
              <a:t>If you need to speak to a teacher, please phone or email the school office to make a telephone appointment. </a:t>
            </a:r>
          </a:p>
          <a:p>
            <a:pPr>
              <a:lnSpc>
                <a:spcPct val="160000"/>
              </a:lnSpc>
            </a:pPr>
            <a:r>
              <a:rPr lang="en-GB" dirty="0">
                <a:latin typeface="Comic Sans MS" panose="030F0702030302020204" pitchFamily="66" charset="0"/>
              </a:rPr>
              <a:t>Tel: </a:t>
            </a:r>
            <a:r>
              <a:rPr lang="en-GB" dirty="0"/>
              <a:t>0191 273 4237</a:t>
            </a:r>
            <a:r>
              <a:rPr lang="en-GB" dirty="0">
                <a:latin typeface="Comic Sans MS" panose="030F0702030302020204" pitchFamily="66" charset="0"/>
              </a:rPr>
              <a:t>, </a:t>
            </a:r>
          </a:p>
          <a:p>
            <a:pPr>
              <a:lnSpc>
                <a:spcPct val="160000"/>
              </a:lnSpc>
            </a:pPr>
            <a:r>
              <a:rPr lang="en-GB" dirty="0">
                <a:hlinkClick r:id="rId2"/>
              </a:rPr>
              <a:t>admin@hawthorn.newcastle.sch.uk</a:t>
            </a:r>
            <a:endParaRPr lang="en-GB" dirty="0">
              <a:latin typeface="Comic Sans MS" panose="030F0702030302020204" pitchFamily="66"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81" b="99719" l="9944" r="94538">
                        <a14:foregroundMark x1="79552" y1="47753" x2="79552" y2="47753"/>
                        <a14:foregroundMark x1="85434" y1="36096" x2="85434" y2="36096"/>
                        <a14:foregroundMark x1="79272" y1="67978" x2="79272" y2="67978"/>
                        <a14:foregroundMark x1="67507" y1="78230" x2="67507" y2="78230"/>
                        <a14:backgroundMark x1="78291" y1="8427" x2="78291" y2="8427"/>
                      </a14:backgroundRemoval>
                    </a14:imgEffect>
                  </a14:imgLayer>
                </a14:imgProps>
              </a:ext>
            </a:extLst>
          </a:blip>
          <a:stretch>
            <a:fillRect/>
          </a:stretch>
        </p:blipFill>
        <p:spPr>
          <a:xfrm>
            <a:off x="6984326" y="5140006"/>
            <a:ext cx="1686432" cy="1681708"/>
          </a:xfrm>
          <a:prstGeom prst="rect">
            <a:avLst/>
          </a:prstGeom>
        </p:spPr>
      </p:pic>
      <p:pic>
        <p:nvPicPr>
          <p:cNvPr id="5" name="Picture 4" descr="hawthorn new logo">
            <a:extLst>
              <a:ext uri="{FF2B5EF4-FFF2-40B4-BE49-F238E27FC236}">
                <a16:creationId xmlns:a16="http://schemas.microsoft.com/office/drawing/2014/main" id="{FA601486-B1D5-4934-8CA5-93CCDEFD7E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289366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3535363"/>
          </a:xfrm>
        </p:spPr>
        <p:txBody>
          <a:bodyPr/>
          <a:lstStyle/>
          <a:p>
            <a:pPr lvl="0" algn="ctr" fontAlgn="base">
              <a:spcAft>
                <a:spcPct val="0"/>
              </a:spcAft>
              <a:buNone/>
            </a:pPr>
            <a:r>
              <a:rPr lang="en-GB" altLang="en-US" sz="8100" dirty="0">
                <a:solidFill>
                  <a:srgbClr val="000000"/>
                </a:solidFill>
                <a:latin typeface="Comic Sans MS" panose="030F0702030302020204" pitchFamily="66" charset="0"/>
                <a:cs typeface="Arial" charset="0"/>
              </a:rPr>
              <a:t>Thank You</a:t>
            </a:r>
          </a:p>
        </p:txBody>
      </p:sp>
      <p:pic>
        <p:nvPicPr>
          <p:cNvPr id="4" name="Picture 3" descr="hawthorn new logo">
            <a:extLst>
              <a:ext uri="{FF2B5EF4-FFF2-40B4-BE49-F238E27FC236}">
                <a16:creationId xmlns:a16="http://schemas.microsoft.com/office/drawing/2014/main" id="{62EF6753-97EA-491A-9E7C-8D2AADA793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265281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124200"/>
            <a:ext cx="5814359" cy="1470025"/>
          </a:xfrm>
        </p:spPr>
        <p:txBody>
          <a:bodyPr>
            <a:noAutofit/>
          </a:bodyPr>
          <a:lstStyle/>
          <a:p>
            <a:r>
              <a:rPr lang="en-GB" sz="3600" dirty="0">
                <a:latin typeface="Comic Sans MS" panose="030F0702030302020204" pitchFamily="66" charset="0"/>
              </a:rPr>
              <a:t>TA’s:</a:t>
            </a:r>
            <a:br>
              <a:rPr lang="en-GB" sz="3600" dirty="0">
                <a:latin typeface="Comic Sans MS" panose="030F0702030302020204" pitchFamily="66" charset="0"/>
              </a:rPr>
            </a:br>
            <a:br>
              <a:rPr lang="en-GB" sz="3600" dirty="0">
                <a:latin typeface="Comic Sans MS" panose="030F0702030302020204" pitchFamily="66" charset="0"/>
              </a:rPr>
            </a:br>
            <a:r>
              <a:rPr lang="en-GB" sz="3600" dirty="0">
                <a:latin typeface="Comic Sans MS" panose="030F0702030302020204" pitchFamily="66" charset="0"/>
              </a:rPr>
              <a:t>Mrs Stanger</a:t>
            </a:r>
            <a:br>
              <a:rPr lang="en-GB" sz="3600" dirty="0">
                <a:latin typeface="Comic Sans MS" panose="030F0702030302020204" pitchFamily="66" charset="0"/>
              </a:rPr>
            </a:br>
            <a:r>
              <a:rPr lang="en-GB" sz="3600" dirty="0">
                <a:latin typeface="Comic Sans MS" panose="030F0702030302020204" pitchFamily="66" charset="0"/>
              </a:rPr>
              <a:t>Miss Downie</a:t>
            </a:r>
            <a:br>
              <a:rPr lang="en-GB" sz="3600" dirty="0">
                <a:latin typeface="Comic Sans MS" panose="030F0702030302020204" pitchFamily="66" charset="0"/>
              </a:rPr>
            </a:br>
            <a:r>
              <a:rPr lang="en-GB" sz="3600" dirty="0">
                <a:latin typeface="Comic Sans MS" panose="030F0702030302020204" pitchFamily="66" charset="0"/>
              </a:rPr>
              <a:t>Mrs Young </a:t>
            </a:r>
          </a:p>
        </p:txBody>
      </p:sp>
      <p:pic>
        <p:nvPicPr>
          <p:cNvPr id="3" name="Picture 2" descr="hawthorn new logo">
            <a:extLst>
              <a:ext uri="{FF2B5EF4-FFF2-40B4-BE49-F238E27FC236}">
                <a16:creationId xmlns:a16="http://schemas.microsoft.com/office/drawing/2014/main" id="{2BE5A129-089D-4713-B6F2-F5D3E9D071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
        <p:nvSpPr>
          <p:cNvPr id="4" name="Title 1">
            <a:extLst>
              <a:ext uri="{FF2B5EF4-FFF2-40B4-BE49-F238E27FC236}">
                <a16:creationId xmlns:a16="http://schemas.microsoft.com/office/drawing/2014/main" id="{FA49BA39-8179-4F6E-B204-148C7D36E7CC}"/>
              </a:ext>
            </a:extLst>
          </p:cNvPr>
          <p:cNvSpPr txBox="1">
            <a:spLocks/>
          </p:cNvSpPr>
          <p:nvPr/>
        </p:nvSpPr>
        <p:spPr>
          <a:xfrm>
            <a:off x="685800" y="1219200"/>
            <a:ext cx="8001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Comic Sans MS" panose="030F0702030302020204" pitchFamily="66" charset="0"/>
              </a:rPr>
              <a:t>Classroom Teacher: Mrs Lawrence </a:t>
            </a:r>
          </a:p>
        </p:txBody>
      </p:sp>
    </p:spTree>
    <p:extLst>
      <p:ext uri="{BB962C8B-B14F-4D97-AF65-F5344CB8AC3E}">
        <p14:creationId xmlns:p14="http://schemas.microsoft.com/office/powerpoint/2010/main" val="169120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6C063-C784-4572-842C-55D41CE7B2A9}"/>
              </a:ext>
            </a:extLst>
          </p:cNvPr>
          <p:cNvPicPr>
            <a:picLocks noChangeAspect="1"/>
          </p:cNvPicPr>
          <p:nvPr/>
        </p:nvPicPr>
        <p:blipFill>
          <a:blip r:embed="rId2"/>
          <a:stretch>
            <a:fillRect/>
          </a:stretch>
        </p:blipFill>
        <p:spPr>
          <a:xfrm>
            <a:off x="228600" y="381000"/>
            <a:ext cx="8823244" cy="6248400"/>
          </a:xfrm>
          <a:prstGeom prst="rect">
            <a:avLst/>
          </a:prstGeom>
        </p:spPr>
      </p:pic>
      <p:pic>
        <p:nvPicPr>
          <p:cNvPr id="3" name="Picture 2" descr="hawthorn new logo">
            <a:extLst>
              <a:ext uri="{FF2B5EF4-FFF2-40B4-BE49-F238E27FC236}">
                <a16:creationId xmlns:a16="http://schemas.microsoft.com/office/drawing/2014/main" id="{B6C32533-A8D1-4807-BC62-DB78A0E482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14400"/>
          </a:xfrm>
          <a:prstGeom prst="rect">
            <a:avLst/>
          </a:prstGeom>
          <a:noFill/>
          <a:ln>
            <a:noFill/>
          </a:ln>
        </p:spPr>
      </p:pic>
    </p:spTree>
    <p:extLst>
      <p:ext uri="{BB962C8B-B14F-4D97-AF65-F5344CB8AC3E}">
        <p14:creationId xmlns:p14="http://schemas.microsoft.com/office/powerpoint/2010/main" val="294980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700" y="180496"/>
            <a:ext cx="5562600" cy="784226"/>
          </a:xfrm>
        </p:spPr>
        <p:txBody>
          <a:bodyPr>
            <a:normAutofit/>
          </a:bodyPr>
          <a:lstStyle/>
          <a:p>
            <a:r>
              <a:rPr lang="en-GB" sz="3600" dirty="0">
                <a:latin typeface="Comic Sans MS" panose="030F0702030302020204" pitchFamily="66" charset="0"/>
              </a:rPr>
              <a:t>Reading</a:t>
            </a:r>
          </a:p>
        </p:txBody>
      </p:sp>
      <p:grpSp>
        <p:nvGrpSpPr>
          <p:cNvPr id="5" name="Group 4"/>
          <p:cNvGrpSpPr>
            <a:grpSpLocks noChangeAspect="1"/>
          </p:cNvGrpSpPr>
          <p:nvPr/>
        </p:nvGrpSpPr>
        <p:grpSpPr bwMode="auto">
          <a:xfrm>
            <a:off x="354013" y="3692524"/>
            <a:ext cx="5108575" cy="1809750"/>
            <a:chOff x="223" y="2326"/>
            <a:chExt cx="3218" cy="1140"/>
          </a:xfrm>
        </p:grpSpPr>
        <p:sp>
          <p:nvSpPr>
            <p:cNvPr id="9" name="Rectangle 5"/>
            <p:cNvSpPr>
              <a:spLocks noChangeArrowheads="1"/>
            </p:cNvSpPr>
            <p:nvPr/>
          </p:nvSpPr>
          <p:spPr bwMode="auto">
            <a:xfrm>
              <a:off x="223" y="23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768" y="23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514" y="2864"/>
              <a:ext cx="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3367" y="2864"/>
              <a:ext cx="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omic Sans MS" panose="030F0702030302020204" pitchFamily="66"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9"/>
            <p:cNvSpPr>
              <a:spLocks noChangeArrowheads="1"/>
            </p:cNvSpPr>
            <p:nvPr/>
          </p:nvSpPr>
          <p:spPr bwMode="auto">
            <a:xfrm>
              <a:off x="2636" y="3303"/>
              <a:ext cx="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 name="Rectangle 7">
            <a:extLst>
              <a:ext uri="{FF2B5EF4-FFF2-40B4-BE49-F238E27FC236}">
                <a16:creationId xmlns:a16="http://schemas.microsoft.com/office/drawing/2014/main" id="{8DFE90DF-6871-4736-8193-E50B6C90801E}"/>
              </a:ext>
            </a:extLst>
          </p:cNvPr>
          <p:cNvSpPr/>
          <p:nvPr/>
        </p:nvSpPr>
        <p:spPr>
          <a:xfrm>
            <a:off x="354013" y="1088949"/>
            <a:ext cx="8289354" cy="4801314"/>
          </a:xfrm>
          <a:prstGeom prst="rect">
            <a:avLst/>
          </a:prstGeom>
        </p:spPr>
        <p:txBody>
          <a:bodyPr wrap="square">
            <a:spAutoFit/>
          </a:bodyPr>
          <a:lstStyle/>
          <a:p>
            <a:r>
              <a:rPr lang="en-GB" dirty="0">
                <a:solidFill>
                  <a:srgbClr val="2C2C2C"/>
                </a:solidFill>
                <a:latin typeface="Arial" panose="020B0604020202020204" pitchFamily="34" charset="0"/>
              </a:rPr>
              <a:t>In Key Stage One we deliver a consistent approach to phonics, called Read Write Inc as this programme will enable us to accelerate the teaching of reading in Early Years and Year One so more focus can be on higher order comprehension and vocabulary in Year Two to meet the demands of the new curriculum and tests.</a:t>
            </a:r>
          </a:p>
          <a:p>
            <a:endParaRPr lang="en-GB" dirty="0">
              <a:solidFill>
                <a:srgbClr val="2C2C2C"/>
              </a:solidFill>
              <a:latin typeface="Arial" panose="020B0604020202020204" pitchFamily="34" charset="0"/>
            </a:endParaRPr>
          </a:p>
          <a:p>
            <a:r>
              <a:rPr lang="en-GB" dirty="0">
                <a:solidFill>
                  <a:srgbClr val="2C2C2C"/>
                </a:solidFill>
                <a:latin typeface="Arial" panose="020B0604020202020204" pitchFamily="34" charset="0"/>
              </a:rPr>
              <a:t>Every pupil works through the programme to help them decode (sound out) words that they read and spell. Reading is linked into understanding what they have read and also links into writing activities</a:t>
            </a:r>
          </a:p>
          <a:p>
            <a:endParaRPr lang="en-GB" dirty="0">
              <a:solidFill>
                <a:srgbClr val="2C2C2C"/>
              </a:solidFill>
              <a:latin typeface="Arial" panose="020B0604020202020204" pitchFamily="34" charset="0"/>
            </a:endParaRPr>
          </a:p>
          <a:p>
            <a:r>
              <a:rPr lang="en-GB" dirty="0">
                <a:solidFill>
                  <a:srgbClr val="2C2C2C"/>
                </a:solidFill>
                <a:latin typeface="Arial" panose="020B0604020202020204" pitchFamily="34" charset="0"/>
              </a:rPr>
              <a:t> In Year Two children have a daily Read Write Inc lesson as well as an English lesson.</a:t>
            </a:r>
          </a:p>
          <a:p>
            <a:endParaRPr lang="en-GB" dirty="0">
              <a:solidFill>
                <a:srgbClr val="2C2C2C"/>
              </a:solidFill>
              <a:latin typeface="Arial" panose="020B0604020202020204" pitchFamily="34" charset="0"/>
            </a:endParaRPr>
          </a:p>
          <a:p>
            <a:endParaRPr lang="en-GB" dirty="0">
              <a:solidFill>
                <a:srgbClr val="2C2C2C"/>
              </a:solidFill>
              <a:latin typeface="Arial" panose="020B0604020202020204" pitchFamily="34" charset="0"/>
            </a:endParaRPr>
          </a:p>
          <a:p>
            <a:r>
              <a:rPr lang="en-GB" dirty="0">
                <a:solidFill>
                  <a:srgbClr val="2C2C2C"/>
                </a:solidFill>
                <a:latin typeface="Arial" panose="020B0604020202020204" pitchFamily="34" charset="0"/>
              </a:rPr>
              <a:t>Your children will have their home reading book changed on a Tuesday and a Thursday. If you listen to your child read please write this in their reading record. </a:t>
            </a:r>
          </a:p>
          <a:p>
            <a:r>
              <a:rPr lang="en-GB" dirty="0">
                <a:solidFill>
                  <a:srgbClr val="2C2C2C"/>
                </a:solidFill>
                <a:latin typeface="Arial" panose="020B0604020202020204" pitchFamily="34" charset="0"/>
              </a:rPr>
              <a:t> </a:t>
            </a:r>
            <a:endParaRPr lang="en-GB" b="0" i="0" dirty="0">
              <a:solidFill>
                <a:srgbClr val="2C2C2C"/>
              </a:solidFill>
              <a:effectLst/>
              <a:latin typeface="Arial" panose="020B0604020202020204" pitchFamily="34" charset="0"/>
            </a:endParaRPr>
          </a:p>
        </p:txBody>
      </p:sp>
      <p:pic>
        <p:nvPicPr>
          <p:cNvPr id="11" name="Picture 10" descr="hawthorn new logo">
            <a:extLst>
              <a:ext uri="{FF2B5EF4-FFF2-40B4-BE49-F238E27FC236}">
                <a16:creationId xmlns:a16="http://schemas.microsoft.com/office/drawing/2014/main" id="{F54CFD88-D33C-4845-B85A-7994CFE692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1387" y="76200"/>
            <a:ext cx="548658" cy="992818"/>
          </a:xfrm>
          <a:prstGeom prst="rect">
            <a:avLst/>
          </a:prstGeom>
          <a:noFill/>
          <a:ln>
            <a:noFill/>
          </a:ln>
        </p:spPr>
      </p:pic>
    </p:spTree>
    <p:extLst>
      <p:ext uri="{BB962C8B-B14F-4D97-AF65-F5344CB8AC3E}">
        <p14:creationId xmlns:p14="http://schemas.microsoft.com/office/powerpoint/2010/main" val="252048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2E863-0ED8-41F4-8B54-F9B8C01DA605}"/>
              </a:ext>
            </a:extLst>
          </p:cNvPr>
          <p:cNvSpPr/>
          <p:nvPr/>
        </p:nvSpPr>
        <p:spPr>
          <a:xfrm>
            <a:off x="228600" y="381000"/>
            <a:ext cx="8229600" cy="5016758"/>
          </a:xfrm>
          <a:prstGeom prst="rect">
            <a:avLst/>
          </a:prstGeom>
        </p:spPr>
        <p:txBody>
          <a:bodyPr wrap="square">
            <a:spAutoFit/>
          </a:bodyPr>
          <a:lstStyle/>
          <a:p>
            <a:r>
              <a:rPr lang="en-GB" sz="2000" b="1" dirty="0">
                <a:solidFill>
                  <a:srgbClr val="032F79"/>
                </a:solidFill>
                <a:latin typeface="Nunito"/>
              </a:rPr>
              <a:t>Opportunities for reading</a:t>
            </a:r>
          </a:p>
          <a:p>
            <a:r>
              <a:rPr lang="en-GB" sz="2000" dirty="0">
                <a:solidFill>
                  <a:srgbClr val="2C2C2C"/>
                </a:solidFill>
                <a:latin typeface="Arial" panose="020B0604020202020204" pitchFamily="34" charset="0"/>
              </a:rPr>
              <a:t>Pupils also read regularly in other areas of the curriculum and in other parts of the school day through:</a:t>
            </a:r>
          </a:p>
          <a:p>
            <a:endParaRPr lang="en-GB" sz="2000" dirty="0">
              <a:solidFill>
                <a:srgbClr val="2C2C2C"/>
              </a:solidFill>
              <a:latin typeface="Arial" panose="020B0604020202020204" pitchFamily="34" charset="0"/>
            </a:endParaRPr>
          </a:p>
          <a:p>
            <a:r>
              <a:rPr lang="en-GB" sz="2000" dirty="0">
                <a:solidFill>
                  <a:srgbClr val="2C2C2C"/>
                </a:solidFill>
                <a:latin typeface="Arial" panose="020B0604020202020204" pitchFamily="34" charset="0"/>
              </a:rPr>
              <a:t>•Guided Reading – Teachers work with small groups of pupils to teach specific and targeted reading skills in a book that is sufficiently challenging.</a:t>
            </a:r>
          </a:p>
          <a:p>
            <a:endParaRPr lang="en-GB" sz="2000" dirty="0">
              <a:solidFill>
                <a:srgbClr val="2C2C2C"/>
              </a:solidFill>
              <a:latin typeface="Arial" panose="020B0604020202020204" pitchFamily="34" charset="0"/>
            </a:endParaRPr>
          </a:p>
          <a:p>
            <a:r>
              <a:rPr lang="en-GB" sz="2000" dirty="0">
                <a:solidFill>
                  <a:srgbClr val="2C2C2C"/>
                </a:solidFill>
                <a:latin typeface="Arial" panose="020B0604020202020204" pitchFamily="34" charset="0"/>
              </a:rPr>
              <a:t>•Reading Across the Curriculum – Pupils read a range of books linked to other areas of their learning and have regular ‘reading journal’ lessons to look at texts in more detail.</a:t>
            </a:r>
          </a:p>
          <a:p>
            <a:endParaRPr lang="en-GB" sz="2000" dirty="0">
              <a:solidFill>
                <a:srgbClr val="2C2C2C"/>
              </a:solidFill>
              <a:latin typeface="Arial" panose="020B0604020202020204" pitchFamily="34" charset="0"/>
            </a:endParaRPr>
          </a:p>
          <a:p>
            <a:r>
              <a:rPr lang="en-GB" sz="2000" dirty="0">
                <a:solidFill>
                  <a:srgbClr val="2C2C2C"/>
                </a:solidFill>
                <a:latin typeface="Arial" panose="020B0604020202020204" pitchFamily="34" charset="0"/>
              </a:rPr>
              <a:t>•Story Time or class reader time – throughout school books are read to pupils for them to hear good examples of reading aloud and to develop an enthusiasm for reading books themselves.  Class books are shared with pupils, where they read along with the teacher.</a:t>
            </a:r>
            <a:endParaRPr lang="en-GB" sz="2000" b="0" i="0" dirty="0">
              <a:solidFill>
                <a:srgbClr val="2C2C2C"/>
              </a:solidFill>
              <a:effectLst/>
              <a:latin typeface="Arial" panose="020B0604020202020204" pitchFamily="34" charset="0"/>
            </a:endParaRPr>
          </a:p>
        </p:txBody>
      </p:sp>
      <p:pic>
        <p:nvPicPr>
          <p:cNvPr id="3" name="Picture 2" descr="hawthorn new logo">
            <a:extLst>
              <a:ext uri="{FF2B5EF4-FFF2-40B4-BE49-F238E27FC236}">
                <a16:creationId xmlns:a16="http://schemas.microsoft.com/office/drawing/2014/main" id="{55102D14-5E0F-4CB9-B8A5-08F2713B11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98944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8153400" cy="5693866"/>
          </a:xfrm>
          <a:prstGeom prst="rect">
            <a:avLst/>
          </a:prstGeom>
          <a:noFill/>
        </p:spPr>
        <p:txBody>
          <a:bodyPr wrap="square" rtlCol="0">
            <a:spAutoFit/>
          </a:bodyPr>
          <a:lstStyle/>
          <a:p>
            <a:pPr algn="ctr">
              <a:lnSpc>
                <a:spcPct val="150000"/>
              </a:lnSpc>
            </a:pPr>
            <a:r>
              <a:rPr lang="en-GB" sz="4000" dirty="0">
                <a:latin typeface="Comic Sans MS" panose="030F0702030302020204" pitchFamily="66" charset="0"/>
              </a:rPr>
              <a:t>BOOK AMNESTY! </a:t>
            </a:r>
          </a:p>
          <a:p>
            <a:pPr algn="ctr"/>
            <a:endParaRPr lang="en-GB" sz="4000" dirty="0"/>
          </a:p>
          <a:p>
            <a:pPr algn="ctr"/>
            <a:r>
              <a:rPr lang="en-GB" sz="3600" dirty="0">
                <a:latin typeface="Comic Sans MS" panose="030F0702030302020204" pitchFamily="66" charset="0"/>
              </a:rPr>
              <a:t>If you have any school books at home from previous years please bring them into school.</a:t>
            </a:r>
          </a:p>
          <a:p>
            <a:pPr algn="ctr"/>
            <a:r>
              <a:rPr lang="en-GB" sz="3600" dirty="0">
                <a:latin typeface="Comic Sans MS" panose="030F0702030302020204" pitchFamily="66" charset="0"/>
              </a:rPr>
              <a:t>No questions asked!</a:t>
            </a:r>
          </a:p>
          <a:p>
            <a:endParaRPr lang="en-GB" sz="4000" dirty="0"/>
          </a:p>
          <a:p>
            <a:endParaRPr lang="en-GB" sz="4000" dirty="0"/>
          </a:p>
          <a:p>
            <a:endParaRPr lang="en-GB" sz="4000" dirty="0"/>
          </a:p>
        </p:txBody>
      </p:sp>
      <p:pic>
        <p:nvPicPr>
          <p:cNvPr id="4" name="Picture 3"/>
          <p:cNvPicPr>
            <a:picLocks noChangeAspect="1"/>
          </p:cNvPicPr>
          <p:nvPr/>
        </p:nvPicPr>
        <p:blipFill>
          <a:blip r:embed="rId3"/>
          <a:stretch>
            <a:fillRect/>
          </a:stretch>
        </p:blipFill>
        <p:spPr>
          <a:xfrm>
            <a:off x="3306326" y="4724400"/>
            <a:ext cx="2607548" cy="1955661"/>
          </a:xfrm>
          <a:prstGeom prst="rect">
            <a:avLst/>
          </a:prstGeom>
        </p:spPr>
      </p:pic>
      <p:pic>
        <p:nvPicPr>
          <p:cNvPr id="5" name="Picture 4" descr="hawthorn new logo">
            <a:extLst>
              <a:ext uri="{FF2B5EF4-FFF2-40B4-BE49-F238E27FC236}">
                <a16:creationId xmlns:a16="http://schemas.microsoft.com/office/drawing/2014/main" id="{7F6A98B7-AAF4-4703-B0B0-35AE17BCE8C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197185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54"/>
            <a:ext cx="8229600" cy="1143000"/>
          </a:xfrm>
        </p:spPr>
        <p:txBody>
          <a:bodyPr/>
          <a:lstStyle/>
          <a:p>
            <a:r>
              <a:rPr lang="en-US" dirty="0">
                <a:latin typeface="Comic Sans MS" panose="030F0702030302020204" pitchFamily="66" charset="0"/>
              </a:rPr>
              <a:t>Writing</a:t>
            </a:r>
            <a:r>
              <a:rPr lang="en-US" dirty="0"/>
              <a:t>  </a:t>
            </a:r>
            <a:endParaRPr lang="en-GB" dirty="0"/>
          </a:p>
        </p:txBody>
      </p:sp>
      <p:sp>
        <p:nvSpPr>
          <p:cNvPr id="3" name="Content Placeholder 2"/>
          <p:cNvSpPr>
            <a:spLocks noGrp="1"/>
          </p:cNvSpPr>
          <p:nvPr>
            <p:ph idx="1"/>
          </p:nvPr>
        </p:nvSpPr>
        <p:spPr>
          <a:xfrm>
            <a:off x="155332" y="1219200"/>
            <a:ext cx="6245468" cy="4525963"/>
          </a:xfrm>
        </p:spPr>
        <p:txBody>
          <a:bodyPr>
            <a:normAutofit/>
          </a:bodyPr>
          <a:lstStyle/>
          <a:p>
            <a:pPr marL="0" indent="0">
              <a:lnSpc>
                <a:spcPct val="150000"/>
              </a:lnSpc>
              <a:buNone/>
            </a:pPr>
            <a:r>
              <a:rPr lang="en-US" sz="1800" dirty="0">
                <a:latin typeface="Comic Sans MS" panose="030F0702030302020204" pitchFamily="66" charset="0"/>
              </a:rPr>
              <a:t>Grammar skills are taught throughout the year in stand alone grammar lessons which are then threaded through the writing all week. </a:t>
            </a:r>
          </a:p>
          <a:p>
            <a:pPr marL="0" indent="0">
              <a:lnSpc>
                <a:spcPct val="150000"/>
              </a:lnSpc>
              <a:buNone/>
            </a:pPr>
            <a:r>
              <a:rPr lang="en-US" sz="1800" dirty="0">
                <a:latin typeface="Comic Sans MS" panose="030F0702030302020204" pitchFamily="66" charset="0"/>
              </a:rPr>
              <a:t>Weekly writing is usually focused on a high quality text or linked to the topic. We use a range of strategies to engage children in writing including drama, talk for writing and the power of pictures. </a:t>
            </a:r>
            <a:endParaRPr lang="en-GB" sz="1800" dirty="0">
              <a:latin typeface="Comic Sans MS" panose="030F0702030302020204" pitchFamily="66" charset="0"/>
            </a:endParaRPr>
          </a:p>
        </p:txBody>
      </p:sp>
      <p:pic>
        <p:nvPicPr>
          <p:cNvPr id="4" name="Picture 3"/>
          <p:cNvPicPr/>
          <p:nvPr/>
        </p:nvPicPr>
        <p:blipFill>
          <a:blip r:embed="rId3"/>
          <a:stretch>
            <a:fillRect/>
          </a:stretch>
        </p:blipFill>
        <p:spPr>
          <a:xfrm>
            <a:off x="6248401" y="1749054"/>
            <a:ext cx="3048000" cy="2102167"/>
          </a:xfrm>
          <a:prstGeom prst="rect">
            <a:avLst/>
          </a:prstGeom>
        </p:spPr>
      </p:pic>
      <p:pic>
        <p:nvPicPr>
          <p:cNvPr id="5" name="Picture 4" descr="Image result for letter join alphabe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1" y="4201423"/>
            <a:ext cx="2724150" cy="2819718"/>
          </a:xfrm>
          <a:prstGeom prst="rect">
            <a:avLst/>
          </a:prstGeom>
          <a:noFill/>
          <a:ln>
            <a:noFill/>
          </a:ln>
        </p:spPr>
      </p:pic>
      <p:sp>
        <p:nvSpPr>
          <p:cNvPr id="6" name="Content Placeholder 2"/>
          <p:cNvSpPr txBox="1">
            <a:spLocks/>
          </p:cNvSpPr>
          <p:nvPr/>
        </p:nvSpPr>
        <p:spPr>
          <a:xfrm>
            <a:off x="2783254" y="4182637"/>
            <a:ext cx="6172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sz="1600" dirty="0">
                <a:latin typeface="Comic Sans MS" panose="030F0702030302020204" pitchFamily="66" charset="0"/>
              </a:rPr>
              <a:t>We follow the letter join handwriting scheme. This aims to help children achieve the ‘expected’ level at the end of Year 2.</a:t>
            </a:r>
          </a:p>
          <a:p>
            <a:pPr marL="0" indent="0">
              <a:lnSpc>
                <a:spcPct val="150000"/>
              </a:lnSpc>
              <a:buNone/>
            </a:pPr>
            <a:r>
              <a:rPr lang="en-GB" sz="1600" dirty="0">
                <a:latin typeface="Comic Sans MS" panose="030F0702030302020204" pitchFamily="66" charset="0"/>
              </a:rPr>
              <a:t>Practice at home will better support your child to develop. </a:t>
            </a:r>
          </a:p>
          <a:p>
            <a:pPr marL="0" indent="0">
              <a:lnSpc>
                <a:spcPct val="150000"/>
              </a:lnSpc>
              <a:buFont typeface="Arial" pitchFamily="34" charset="0"/>
              <a:buNone/>
            </a:pPr>
            <a:r>
              <a:rPr lang="en-US" sz="1600" dirty="0">
                <a:latin typeface="Comic Sans MS" panose="030F0702030302020204" pitchFamily="66" charset="0"/>
              </a:rPr>
              <a:t>Children are expected to learn their spellings each week and show that they can apply these in their writing. The year 2 common exception works are words children in year 2 should be able to </a:t>
            </a:r>
            <a:r>
              <a:rPr lang="en-US" sz="1600" b="1" dirty="0">
                <a:latin typeface="Comic Sans MS" panose="030F0702030302020204" pitchFamily="66" charset="0"/>
              </a:rPr>
              <a:t>spell </a:t>
            </a:r>
            <a:r>
              <a:rPr lang="en-US" sz="1600" dirty="0">
                <a:latin typeface="Comic Sans MS" panose="030F0702030302020204" pitchFamily="66" charset="0"/>
              </a:rPr>
              <a:t>and </a:t>
            </a:r>
            <a:r>
              <a:rPr lang="en-US" sz="1600" b="1" dirty="0">
                <a:latin typeface="Comic Sans MS" panose="030F0702030302020204" pitchFamily="66" charset="0"/>
              </a:rPr>
              <a:t>read</a:t>
            </a:r>
            <a:r>
              <a:rPr lang="en-US" sz="1600" dirty="0">
                <a:latin typeface="Comic Sans MS" panose="030F0702030302020204" pitchFamily="66" charset="0"/>
              </a:rPr>
              <a:t> correctly. </a:t>
            </a:r>
            <a:endParaRPr lang="en-GB" sz="1600" dirty="0">
              <a:latin typeface="Comic Sans MS" panose="030F0702030302020204" pitchFamily="66" charset="0"/>
            </a:endParaRPr>
          </a:p>
        </p:txBody>
      </p:sp>
      <p:pic>
        <p:nvPicPr>
          <p:cNvPr id="7" name="Picture 6"/>
          <p:cNvPicPr>
            <a:picLocks noChangeAspect="1"/>
          </p:cNvPicPr>
          <p:nvPr/>
        </p:nvPicPr>
        <p:blipFill>
          <a:blip r:embed="rId5"/>
          <a:stretch>
            <a:fillRect/>
          </a:stretch>
        </p:blipFill>
        <p:spPr>
          <a:xfrm>
            <a:off x="381000" y="-56778"/>
            <a:ext cx="1828800" cy="1374213"/>
          </a:xfrm>
          <a:prstGeom prst="rect">
            <a:avLst/>
          </a:prstGeom>
        </p:spPr>
      </p:pic>
      <p:pic>
        <p:nvPicPr>
          <p:cNvPr id="8" name="Picture 7" descr="hawthorn new logo">
            <a:extLst>
              <a:ext uri="{FF2B5EF4-FFF2-40B4-BE49-F238E27FC236}">
                <a16:creationId xmlns:a16="http://schemas.microsoft.com/office/drawing/2014/main" id="{E6C21663-19D9-4130-9F57-CE528C5B12F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19219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Comic Sans MS" panose="030F0702030302020204" pitchFamily="66" charset="0"/>
              </a:rPr>
              <a:t>Maths </a:t>
            </a:r>
            <a:r>
              <a:rPr lang="en-US" dirty="0"/>
              <a:t> </a:t>
            </a:r>
            <a:endParaRPr lang="en-GB" dirty="0"/>
          </a:p>
        </p:txBody>
      </p:sp>
      <p:sp>
        <p:nvSpPr>
          <p:cNvPr id="3" name="Content Placeholder 2"/>
          <p:cNvSpPr>
            <a:spLocks noGrp="1"/>
          </p:cNvSpPr>
          <p:nvPr>
            <p:ph idx="1"/>
          </p:nvPr>
        </p:nvSpPr>
        <p:spPr/>
        <p:txBody>
          <a:bodyPr>
            <a:normAutofit fontScale="70000" lnSpcReduction="20000"/>
          </a:bodyPr>
          <a:lstStyle/>
          <a:p>
            <a:pPr marL="0" indent="0">
              <a:lnSpc>
                <a:spcPct val="160000"/>
              </a:lnSpc>
              <a:buNone/>
            </a:pPr>
            <a:r>
              <a:rPr lang="en-US" sz="2400" dirty="0">
                <a:latin typeface="Comic Sans MS" panose="030F0702030302020204" pitchFamily="66" charset="0"/>
              </a:rPr>
              <a:t>As a school we follow the white rose scheme in maths.</a:t>
            </a:r>
          </a:p>
          <a:p>
            <a:pPr marL="0" indent="0">
              <a:lnSpc>
                <a:spcPct val="160000"/>
              </a:lnSpc>
              <a:buNone/>
            </a:pPr>
            <a:r>
              <a:rPr lang="en-US" sz="2400" dirty="0">
                <a:latin typeface="Comic Sans MS" panose="030F0702030302020204" pitchFamily="66" charset="0"/>
              </a:rPr>
              <a:t>Children are taught skills progressively and the scheme promotes an </a:t>
            </a:r>
            <a:r>
              <a:rPr lang="en-GB" sz="2400" dirty="0">
                <a:latin typeface="Comic Sans MS" panose="030F0702030302020204" pitchFamily="66" charset="0"/>
              </a:rPr>
              <a:t>enquiry based approach which helps our children build key mathematical skills such as investigation, problem solving and reasoning.</a:t>
            </a:r>
          </a:p>
          <a:p>
            <a:pPr marL="0" indent="0">
              <a:lnSpc>
                <a:spcPct val="160000"/>
              </a:lnSpc>
              <a:buNone/>
            </a:pPr>
            <a:r>
              <a:rPr lang="en-US" sz="2400" u="sng" dirty="0">
                <a:latin typeface="Comic Sans MS" panose="030F0702030302020204" pitchFamily="66" charset="0"/>
              </a:rPr>
              <a:t>Key skills to practice in  Autumn </a:t>
            </a:r>
          </a:p>
          <a:p>
            <a:pPr>
              <a:lnSpc>
                <a:spcPct val="160000"/>
              </a:lnSpc>
            </a:pPr>
            <a:r>
              <a:rPr lang="en-US" sz="2400" dirty="0">
                <a:latin typeface="Comic Sans MS" panose="030F0702030302020204" pitchFamily="66" charset="0"/>
              </a:rPr>
              <a:t>Partitioning</a:t>
            </a:r>
          </a:p>
          <a:p>
            <a:pPr>
              <a:lnSpc>
                <a:spcPct val="160000"/>
              </a:lnSpc>
            </a:pPr>
            <a:r>
              <a:rPr lang="en-US" sz="2400" dirty="0">
                <a:latin typeface="Comic Sans MS" panose="030F0702030302020204" pitchFamily="66" charset="0"/>
              </a:rPr>
              <a:t>2,5,10 timetable and division facts</a:t>
            </a:r>
          </a:p>
          <a:p>
            <a:pPr>
              <a:lnSpc>
                <a:spcPct val="160000"/>
              </a:lnSpc>
            </a:pPr>
            <a:r>
              <a:rPr lang="en-US" sz="2400" dirty="0">
                <a:latin typeface="Comic Sans MS" panose="030F0702030302020204" pitchFamily="66" charset="0"/>
              </a:rPr>
              <a:t>Odd and even numbers </a:t>
            </a:r>
          </a:p>
          <a:p>
            <a:pPr>
              <a:lnSpc>
                <a:spcPct val="160000"/>
              </a:lnSpc>
            </a:pPr>
            <a:r>
              <a:rPr lang="en-US" sz="2400" dirty="0">
                <a:latin typeface="Comic Sans MS" panose="030F0702030302020204" pitchFamily="66" charset="0"/>
              </a:rPr>
              <a:t>Ordering and sequencing numbers </a:t>
            </a:r>
          </a:p>
          <a:p>
            <a:pPr>
              <a:lnSpc>
                <a:spcPct val="160000"/>
              </a:lnSpc>
            </a:pPr>
            <a:r>
              <a:rPr lang="en-US" sz="2400" dirty="0">
                <a:latin typeface="Comic Sans MS" panose="030F0702030302020204" pitchFamily="66" charset="0"/>
              </a:rPr>
              <a:t>Representing numbers in different ways </a:t>
            </a:r>
            <a:endParaRPr lang="en-GB" sz="2400" dirty="0">
              <a:latin typeface="Comic Sans MS" panose="030F0702030302020204" pitchFamily="66" charset="0"/>
            </a:endParaRPr>
          </a:p>
        </p:txBody>
      </p:sp>
      <p:sp>
        <p:nvSpPr>
          <p:cNvPr id="7" name="AutoShape 4" descr="White Rose M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1066801" y="242401"/>
            <a:ext cx="1066800" cy="1066800"/>
          </a:xfrm>
          <a:prstGeom prst="rect">
            <a:avLst/>
          </a:prstGeom>
        </p:spPr>
      </p:pic>
      <p:sp>
        <p:nvSpPr>
          <p:cNvPr id="9" name="AutoShape 6" descr="Untitl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stretch>
            <a:fillRect/>
          </a:stretch>
        </p:blipFill>
        <p:spPr>
          <a:xfrm>
            <a:off x="5943600" y="3733800"/>
            <a:ext cx="3038095" cy="1504762"/>
          </a:xfrm>
          <a:prstGeom prst="rect">
            <a:avLst/>
          </a:prstGeom>
        </p:spPr>
      </p:pic>
      <p:pic>
        <p:nvPicPr>
          <p:cNvPr id="11" name="Picture 10" descr="hawthorn new logo">
            <a:extLst>
              <a:ext uri="{FF2B5EF4-FFF2-40B4-BE49-F238E27FC236}">
                <a16:creationId xmlns:a16="http://schemas.microsoft.com/office/drawing/2014/main" id="{EE488F26-66AA-41BE-8B52-D001EC67E7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379459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382000" cy="5632311"/>
          </a:xfrm>
          <a:prstGeom prst="rect">
            <a:avLst/>
          </a:prstGeom>
          <a:noFill/>
        </p:spPr>
        <p:txBody>
          <a:bodyPr wrap="square" rtlCol="0">
            <a:spAutoFit/>
          </a:bodyPr>
          <a:lstStyle/>
          <a:p>
            <a:pPr algn="ctr">
              <a:lnSpc>
                <a:spcPct val="150000"/>
              </a:lnSpc>
            </a:pPr>
            <a:r>
              <a:rPr lang="en-GB" sz="3200" dirty="0">
                <a:latin typeface="Comic Sans MS" panose="030F0702030302020204" pitchFamily="66" charset="0"/>
                <a:cs typeface="Arial" panose="020B0604020202020204" pitchFamily="34" charset="0"/>
              </a:rPr>
              <a:t>PE</a:t>
            </a:r>
          </a:p>
          <a:p>
            <a:pPr>
              <a:lnSpc>
                <a:spcPct val="150000"/>
              </a:lnSpc>
            </a:pPr>
            <a:endParaRPr lang="en-GB" sz="2800" dirty="0">
              <a:latin typeface="Comic Sans MS" panose="030F0702030302020204" pitchFamily="66" charset="0"/>
              <a:cs typeface="Arial" panose="020B0604020202020204" pitchFamily="34" charset="0"/>
            </a:endParaRPr>
          </a:p>
          <a:p>
            <a:pPr>
              <a:lnSpc>
                <a:spcPct val="150000"/>
              </a:lnSpc>
            </a:pPr>
            <a:r>
              <a:rPr lang="en-GB" sz="2800" dirty="0">
                <a:latin typeface="Comic Sans MS" panose="030F0702030302020204" pitchFamily="66" charset="0"/>
                <a:cs typeface="Arial" panose="020B0604020202020204" pitchFamily="34" charset="0"/>
              </a:rPr>
              <a:t>Tuesday Morning </a:t>
            </a:r>
          </a:p>
          <a:p>
            <a:pPr>
              <a:lnSpc>
                <a:spcPct val="150000"/>
              </a:lnSpc>
            </a:pPr>
            <a:endParaRPr lang="en-GB" sz="2800" dirty="0">
              <a:latin typeface="Comic Sans MS" panose="030F0702030302020204" pitchFamily="66" charset="0"/>
              <a:cs typeface="Arial" panose="020B0604020202020204" pitchFamily="34" charset="0"/>
            </a:endParaRPr>
          </a:p>
          <a:p>
            <a:pPr>
              <a:lnSpc>
                <a:spcPct val="150000"/>
              </a:lnSpc>
            </a:pPr>
            <a:r>
              <a:rPr lang="en-GB" sz="2800" dirty="0">
                <a:latin typeface="Comic Sans MS" panose="030F0702030302020204" pitchFamily="66" charset="0"/>
                <a:cs typeface="Arial" panose="020B0604020202020204" pitchFamily="34" charset="0"/>
              </a:rPr>
              <a:t>Thursday Afternoon .</a:t>
            </a:r>
          </a:p>
          <a:p>
            <a:pPr>
              <a:lnSpc>
                <a:spcPct val="150000"/>
              </a:lnSpc>
            </a:pPr>
            <a:endParaRPr lang="en-GB" sz="2800" dirty="0">
              <a:latin typeface="Comic Sans MS" panose="030F0702030302020204" pitchFamily="66" charset="0"/>
              <a:cs typeface="Arial" panose="020B0604020202020204" pitchFamily="34" charset="0"/>
            </a:endParaRPr>
          </a:p>
          <a:p>
            <a:pPr>
              <a:lnSpc>
                <a:spcPct val="150000"/>
              </a:lnSpc>
            </a:pPr>
            <a:endParaRPr lang="en-GB" sz="2800" dirty="0">
              <a:latin typeface="Comic Sans MS" panose="030F0702030302020204" pitchFamily="66" charset="0"/>
              <a:cs typeface="Arial" panose="020B0604020202020204" pitchFamily="34" charset="0"/>
            </a:endParaRPr>
          </a:p>
          <a:p>
            <a:pPr>
              <a:lnSpc>
                <a:spcPct val="150000"/>
              </a:lnSpc>
            </a:pPr>
            <a:r>
              <a:rPr lang="en-GB" sz="2800" dirty="0">
                <a:latin typeface="Comic Sans MS" panose="030F0702030302020204" pitchFamily="66" charset="0"/>
                <a:cs typeface="Arial" panose="020B0604020202020204" pitchFamily="34" charset="0"/>
              </a:rPr>
              <a:t>Trainers will be needed on a Thursday </a:t>
            </a:r>
          </a:p>
          <a:p>
            <a:endParaRPr lang="en-GB" dirty="0">
              <a:latin typeface="Arial" panose="020B0604020202020204" pitchFamily="34" charset="0"/>
              <a:cs typeface="Arial" panose="020B0604020202020204" pitchFamily="34" charset="0"/>
            </a:endParaRPr>
          </a:p>
        </p:txBody>
      </p:sp>
      <p:pic>
        <p:nvPicPr>
          <p:cNvPr id="2" name="Picture 1" descr="&lt;strong&gt;Physical education&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64000" cy="3048000"/>
          </a:xfrm>
          <a:prstGeom prst="rect">
            <a:avLst/>
          </a:prstGeom>
        </p:spPr>
      </p:pic>
      <p:pic>
        <p:nvPicPr>
          <p:cNvPr id="5" name="Picture 4" descr="hawthorn new logo">
            <a:extLst>
              <a:ext uri="{FF2B5EF4-FFF2-40B4-BE49-F238E27FC236}">
                <a16:creationId xmlns:a16="http://schemas.microsoft.com/office/drawing/2014/main" id="{AB5AF635-36F4-48F7-9404-46B1CEA456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48658" cy="992818"/>
          </a:xfrm>
          <a:prstGeom prst="rect">
            <a:avLst/>
          </a:prstGeom>
          <a:noFill/>
          <a:ln>
            <a:noFill/>
          </a:ln>
        </p:spPr>
      </p:pic>
    </p:spTree>
    <p:extLst>
      <p:ext uri="{BB962C8B-B14F-4D97-AF65-F5344CB8AC3E}">
        <p14:creationId xmlns:p14="http://schemas.microsoft.com/office/powerpoint/2010/main" val="2430940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854</Words>
  <Application>Microsoft Office PowerPoint</Application>
  <PresentationFormat>On-screen Show (4:3)</PresentationFormat>
  <Paragraphs>101</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Nunito</vt:lpstr>
      <vt:lpstr>Wingdings</vt:lpstr>
      <vt:lpstr>Office Theme</vt:lpstr>
      <vt:lpstr>Welcome to  Year Two</vt:lpstr>
      <vt:lpstr>TA’s:  Mrs Stanger Miss Downie Mrs Young </vt:lpstr>
      <vt:lpstr>PowerPoint Presentation</vt:lpstr>
      <vt:lpstr>Reading</vt:lpstr>
      <vt:lpstr>PowerPoint Presentation</vt:lpstr>
      <vt:lpstr>PowerPoint Presentation</vt:lpstr>
      <vt:lpstr>Writing  </vt:lpstr>
      <vt:lpstr>Maths  </vt:lpstr>
      <vt:lpstr>PowerPoint Presentation</vt:lpstr>
      <vt:lpstr>Statutory Tests in Year 2</vt:lpstr>
      <vt:lpstr>What level should                children be at?</vt:lpstr>
      <vt:lpstr>PowerPoint Presentation</vt:lpstr>
      <vt:lpstr>How can parents help?</vt:lpstr>
      <vt:lpstr>What do I do if I need to speak to my child’s teacher?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Two</dc:title>
  <dc:creator>staff</dc:creator>
  <cp:lastModifiedBy>Lawrence, Carly</cp:lastModifiedBy>
  <cp:revision>68</cp:revision>
  <cp:lastPrinted>2018-09-05T15:50:28Z</cp:lastPrinted>
  <dcterms:created xsi:type="dcterms:W3CDTF">2016-09-08T16:51:37Z</dcterms:created>
  <dcterms:modified xsi:type="dcterms:W3CDTF">2021-09-13T14:51:28Z</dcterms:modified>
</cp:coreProperties>
</file>