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3DCBE-072E-49E8-908B-49EBAC0EF098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6C74-2DB4-48DA-87A1-1437A247F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6C74-2DB4-48DA-87A1-1437A247F7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6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320802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C50524A-8938-402C-A937-5E42E6172DA8}"/>
              </a:ext>
            </a:extLst>
          </p:cNvPr>
          <p:cNvSpPr/>
          <p:nvPr/>
        </p:nvSpPr>
        <p:spPr>
          <a:xfrm>
            <a:off x="380999" y="4624365"/>
            <a:ext cx="6547789" cy="215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bject 58"/>
          <p:cNvSpPr txBox="1"/>
          <p:nvPr/>
        </p:nvSpPr>
        <p:spPr>
          <a:xfrm>
            <a:off x="901700" y="77154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09999" y="77154"/>
            <a:ext cx="2299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200" dirty="0" smtClean="0">
                <a:latin typeface="Arial"/>
                <a:cs typeface="Arial"/>
              </a:rPr>
              <a:t>Cooking and Nutrition</a:t>
            </a:r>
            <a:r>
              <a:rPr lang="en-GB" sz="1200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28789" y="77154"/>
            <a:ext cx="20758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rgbClr val="00007F"/>
                </a:solidFill>
                <a:latin typeface="Arial"/>
                <a:cs typeface="Arial"/>
              </a:rPr>
              <a:t>DT</a:t>
            </a:r>
            <a:r>
              <a:rPr sz="1200" spc="-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Knowledge</a:t>
            </a:r>
            <a:r>
              <a:rPr sz="1200" spc="-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Organiser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44DB095F-245B-4263-AB4E-67B0188A9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4062"/>
              </p:ext>
            </p:extLst>
          </p:nvPr>
        </p:nvGraphicFramePr>
        <p:xfrm>
          <a:off x="273404" y="404069"/>
          <a:ext cx="9372600" cy="52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82494794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963182340"/>
                    </a:ext>
                  </a:extLst>
                </a:gridCol>
                <a:gridCol w="1110254">
                  <a:extLst>
                    <a:ext uri="{9D8B030D-6E8A-4147-A177-3AD203B41FA5}">
                      <a16:colId xmlns:a16="http://schemas.microsoft.com/office/drawing/2014/main" val="2530668945"/>
                    </a:ext>
                  </a:extLst>
                </a:gridCol>
                <a:gridCol w="2013946">
                  <a:extLst>
                    <a:ext uri="{9D8B030D-6E8A-4147-A177-3AD203B41FA5}">
                      <a16:colId xmlns:a16="http://schemas.microsoft.com/office/drawing/2014/main" val="442909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 and Skills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Evaluate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Vocabulary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their own design criteria and use these to inform their idea</a:t>
                      </a: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What do you like</a:t>
                      </a:r>
                      <a:r>
                        <a:rPr lang="en-GB" sz="1200" baseline="0" dirty="0" smtClean="0"/>
                        <a:t> about the </a:t>
                      </a:r>
                      <a:r>
                        <a:rPr lang="en-GB" sz="1200" baseline="0" dirty="0" smtClean="0"/>
                        <a:t>Greek pita? </a:t>
                      </a:r>
                      <a:r>
                        <a:rPr lang="en-GB" sz="1200" baseline="0" dirty="0" smtClean="0"/>
                        <a:t>How well has it been made? What materials have been used? Is it fit for purpose? (Show an existing product)</a:t>
                      </a: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Food Group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Foods</a:t>
                      </a:r>
                      <a:r>
                        <a:rPr lang="en-GB" sz="1200" baseline="0" dirty="0" smtClean="0"/>
                        <a:t> placed in different categories such as proteins and carbohydrates.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9739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lvl="0"/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design decisions that take account of the availability of resources.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11963"/>
                  </a:ext>
                </a:extLst>
              </a:tr>
              <a:tr h="366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Balanced Diet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diet consisting of a variety of different types of food. 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731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What went well with your </a:t>
                      </a:r>
                      <a:r>
                        <a:rPr lang="en-GB" sz="1200" dirty="0" smtClean="0"/>
                        <a:t>product</a:t>
                      </a:r>
                      <a:r>
                        <a:rPr lang="en-GB" sz="1200" baseline="0" dirty="0" smtClean="0"/>
                        <a:t> design</a:t>
                      </a:r>
                      <a:r>
                        <a:rPr lang="en-GB" sz="1200" dirty="0" smtClean="0"/>
                        <a:t>? Did it look like it at the end after you’d made</a:t>
                      </a:r>
                      <a:r>
                        <a:rPr lang="en-GB" sz="1200" baseline="0" dirty="0" smtClean="0"/>
                        <a:t> your Greek pita</a:t>
                      </a:r>
                      <a:r>
                        <a:rPr lang="en-GB" sz="1200" dirty="0" smtClean="0"/>
                        <a:t>? </a:t>
                      </a:r>
                      <a:endParaRPr lang="en-GB" sz="1200" dirty="0" smtClean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8657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use annotated drawings to communicate their ideas.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Measuring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To measure out the required amount for a given food or drink.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82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the main stages of making</a:t>
                      </a:r>
                      <a:r>
                        <a:rPr lang="en-GB" sz="1200" dirty="0" smtClean="0"/>
                        <a:t>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59017"/>
                  </a:ext>
                </a:extLst>
              </a:tr>
              <a:tr h="133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Baking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Cooking food using heat, usually</a:t>
                      </a:r>
                      <a:r>
                        <a:rPr lang="en-GB" sz="1200" baseline="0" dirty="0" smtClean="0"/>
                        <a:t> in an oven.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3945"/>
                  </a:ext>
                </a:extLst>
              </a:tr>
              <a:tr h="3569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200" dirty="0" smtClean="0"/>
                        <a:t>Why did you choose those ingredients?</a:t>
                      </a: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087795"/>
                  </a:ext>
                </a:extLst>
              </a:tr>
              <a:tr h="149752"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to be active and healthy, food and drink are needed to provide energy for the body.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72548"/>
                  </a:ext>
                </a:extLst>
              </a:tr>
              <a:tr h="307448">
                <a:tc vMerge="1">
                  <a:txBody>
                    <a:bodyPr/>
                    <a:lstStyle/>
                    <a:p>
                      <a:r>
                        <a:rPr lang="en-GB" sz="1100" dirty="0"/>
                        <a:t>Understand the food hygiene procedure after cooking – clean down surfaces, put ingredients away, wash equipment and dry equipment.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Kneading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Using our hands to knead flour and water into a dough.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054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Import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 (goods or services) into a country from abroad for sale.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97283"/>
                  </a:ext>
                </a:extLst>
              </a:tr>
              <a:tr h="59259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food ingredients can be fresh, pre-cooked and processed.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How would you improve your original design?</a:t>
                      </a:r>
                      <a:endParaRPr lang="en-GB" sz="1200" dirty="0" smtClean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86276"/>
                  </a:ext>
                </a:extLst>
              </a:tr>
              <a:tr h="271672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use techniques such as kneading and baking.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Export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r>
                        <a:rPr lang="en-GB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(goods or services) to another country for sale.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15110"/>
                  </a:ext>
                </a:extLst>
              </a:tr>
              <a:tr h="109328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What did you find challenging? Why?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 smtClean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82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we trade in foods from another country it is called importing. When we trade out foods to another country It is called exporting.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08517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Traditional</a:t>
                      </a:r>
                      <a:r>
                        <a:rPr lang="en-GB" sz="1200" baseline="0" dirty="0" smtClean="0"/>
                        <a:t> Dish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foods are foods and dishes that are passed on through generations.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6925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B90D46B-5BFB-4D3A-A362-FC5F082B68E2}"/>
              </a:ext>
            </a:extLst>
          </p:cNvPr>
          <p:cNvSpPr txBox="1"/>
          <p:nvPr/>
        </p:nvSpPr>
        <p:spPr>
          <a:xfrm>
            <a:off x="7031765" y="5701401"/>
            <a:ext cx="2496566" cy="6771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Outcome</a:t>
            </a:r>
            <a:r>
              <a:rPr lang="en-GB" sz="1200" b="1" dirty="0"/>
              <a:t> – T</a:t>
            </a:r>
            <a:r>
              <a:rPr lang="en-GB" sz="1200" b="1" dirty="0" smtClean="0"/>
              <a:t>o </a:t>
            </a:r>
            <a:r>
              <a:rPr lang="en-GB" sz="1200" b="1" dirty="0"/>
              <a:t>d</a:t>
            </a:r>
            <a:r>
              <a:rPr lang="en-GB" sz="1200" b="1" dirty="0" smtClean="0"/>
              <a:t>esign </a:t>
            </a:r>
            <a:r>
              <a:rPr lang="en-GB" sz="1200" b="1" dirty="0"/>
              <a:t>and make a flavoured Greek pita bread. </a:t>
            </a:r>
            <a:endParaRPr lang="en-GB" sz="1200" b="1" dirty="0"/>
          </a:p>
          <a:p>
            <a:endParaRPr lang="en-GB" sz="1400" b="1" dirty="0"/>
          </a:p>
        </p:txBody>
      </p:sp>
      <p:sp>
        <p:nvSpPr>
          <p:cNvPr id="12" name="object 59">
            <a:extLst>
              <a:ext uri="{FF2B5EF4-FFF2-40B4-BE49-F238E27FC236}">
                <a16:creationId xmlns:a16="http://schemas.microsoft.com/office/drawing/2014/main" id="{87BEAAF2-7C53-4668-B940-C4C672758246}"/>
              </a:ext>
            </a:extLst>
          </p:cNvPr>
          <p:cNvSpPr txBox="1"/>
          <p:nvPr/>
        </p:nvSpPr>
        <p:spPr>
          <a:xfrm>
            <a:off x="82321" y="89215"/>
            <a:ext cx="2299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Year</a:t>
            </a:r>
            <a:r>
              <a:rPr sz="12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200" spc="-20" dirty="0" smtClean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1" y="5932676"/>
            <a:ext cx="730604" cy="732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695058"/>
            <a:ext cx="938372" cy="1027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31" y="5693360"/>
            <a:ext cx="1574820" cy="102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884" y="5698040"/>
            <a:ext cx="992006" cy="1056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323" y="5726376"/>
            <a:ext cx="967248" cy="965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324</Words>
  <Application>Microsoft Office PowerPoint</Application>
  <PresentationFormat>A4 Paper (210x297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McMullen</dc:creator>
  <cp:lastModifiedBy>Windows User</cp:lastModifiedBy>
  <cp:revision>35</cp:revision>
  <dcterms:created xsi:type="dcterms:W3CDTF">2021-02-24T19:06:38Z</dcterms:created>
  <dcterms:modified xsi:type="dcterms:W3CDTF">2023-09-02T11:03:14Z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2021-02-24T00:00:00Z</vt:filetime>
  </property>
</Properties>
</file>